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15"/>
  </p:handoutMasterIdLst>
  <p:sldIdLst>
    <p:sldId id="256" r:id="rId2"/>
    <p:sldId id="257" r:id="rId3"/>
    <p:sldId id="258" r:id="rId4"/>
    <p:sldId id="259" r:id="rId5"/>
    <p:sldId id="260" r:id="rId6"/>
    <p:sldId id="261" r:id="rId7"/>
    <p:sldId id="262" r:id="rId8"/>
    <p:sldId id="267" r:id="rId9"/>
    <p:sldId id="268" r:id="rId10"/>
    <p:sldId id="263" r:id="rId11"/>
    <p:sldId id="264" r:id="rId12"/>
    <p:sldId id="266" r:id="rId13"/>
    <p:sldId id="269" r:id="rId14"/>
  </p:sldIdLst>
  <p:sldSz cx="12192000" cy="6858000"/>
  <p:notesSz cx="6735763" cy="9866313"/>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39" autoAdjust="0"/>
    <p:restoredTop sz="94660"/>
  </p:normalViewPr>
  <p:slideViewPr>
    <p:cSldViewPr snapToGrid="0">
      <p:cViewPr varScale="1">
        <p:scale>
          <a:sx n="116" d="100"/>
          <a:sy n="116" d="100"/>
        </p:scale>
        <p:origin x="102" y="8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18831" cy="495029"/>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sz="quarter" idx="1"/>
          </p:nvPr>
        </p:nvSpPr>
        <p:spPr>
          <a:xfrm>
            <a:off x="3815373" y="0"/>
            <a:ext cx="2918831" cy="495029"/>
          </a:xfrm>
          <a:prstGeom prst="rect">
            <a:avLst/>
          </a:prstGeom>
        </p:spPr>
        <p:txBody>
          <a:bodyPr vert="horz" lIns="91440" tIns="45720" rIns="91440" bIns="45720" rtlCol="0"/>
          <a:lstStyle>
            <a:lvl1pPr algn="r">
              <a:defRPr sz="1200"/>
            </a:lvl1pPr>
          </a:lstStyle>
          <a:p>
            <a:fld id="{CB63C22E-8A6C-4598-876E-1D3771432317}" type="datetimeFigureOut">
              <a:rPr lang="cs-CZ" smtClean="0"/>
              <a:t>23. 10. 2017</a:t>
            </a:fld>
            <a:endParaRPr lang="cs-CZ"/>
          </a:p>
        </p:txBody>
      </p:sp>
      <p:sp>
        <p:nvSpPr>
          <p:cNvPr id="4" name="Zástupný symbol pro zápatí 3"/>
          <p:cNvSpPr>
            <a:spLocks noGrp="1"/>
          </p:cNvSpPr>
          <p:nvPr>
            <p:ph type="ftr" sz="quarter" idx="2"/>
          </p:nvPr>
        </p:nvSpPr>
        <p:spPr>
          <a:xfrm>
            <a:off x="0" y="9371286"/>
            <a:ext cx="2918831" cy="495028"/>
          </a:xfrm>
          <a:prstGeom prst="rect">
            <a:avLst/>
          </a:prstGeom>
        </p:spPr>
        <p:txBody>
          <a:bodyPr vert="horz" lIns="91440" tIns="45720" rIns="91440" bIns="45720" rtlCol="0" anchor="b"/>
          <a:lstStyle>
            <a:lvl1pPr algn="l">
              <a:defRPr sz="1200"/>
            </a:lvl1pPr>
          </a:lstStyle>
          <a:p>
            <a:endParaRPr lang="cs-CZ"/>
          </a:p>
        </p:txBody>
      </p:sp>
      <p:sp>
        <p:nvSpPr>
          <p:cNvPr id="5" name="Zástupný symbol pro číslo snímku 4"/>
          <p:cNvSpPr>
            <a:spLocks noGrp="1"/>
          </p:cNvSpPr>
          <p:nvPr>
            <p:ph type="sldNum" sz="quarter" idx="3"/>
          </p:nvPr>
        </p:nvSpPr>
        <p:spPr>
          <a:xfrm>
            <a:off x="3815373" y="9371286"/>
            <a:ext cx="2918831" cy="495028"/>
          </a:xfrm>
          <a:prstGeom prst="rect">
            <a:avLst/>
          </a:prstGeom>
        </p:spPr>
        <p:txBody>
          <a:bodyPr vert="horz" lIns="91440" tIns="45720" rIns="91440" bIns="45720" rtlCol="0" anchor="b"/>
          <a:lstStyle>
            <a:lvl1pPr algn="r">
              <a:defRPr sz="1200"/>
            </a:lvl1pPr>
          </a:lstStyle>
          <a:p>
            <a:fld id="{9AD9A7E4-570A-46C8-B01A-A81740A1D077}" type="slidenum">
              <a:rPr lang="cs-CZ" smtClean="0"/>
              <a:t>‹#›</a:t>
            </a:fld>
            <a:endParaRPr lang="cs-CZ"/>
          </a:p>
        </p:txBody>
      </p:sp>
    </p:spTree>
    <p:extLst>
      <p:ext uri="{BB962C8B-B14F-4D97-AF65-F5344CB8AC3E}">
        <p14:creationId xmlns:p14="http://schemas.microsoft.com/office/powerpoint/2010/main" val="3258619367"/>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1122363"/>
            <a:ext cx="9144000" cy="2387600"/>
          </a:xfrm>
        </p:spPr>
        <p:txBody>
          <a:bodyPr anchor="b"/>
          <a:lstStyle>
            <a:lvl1pPr algn="ctr">
              <a:defRPr sz="6000"/>
            </a:lvl1pPr>
          </a:lstStyle>
          <a:p>
            <a:r>
              <a:rPr lang="cs-CZ" smtClean="0"/>
              <a:t>Kliknutím lze upravit styl.</a:t>
            </a:r>
            <a:endParaRPr lang="cs-CZ"/>
          </a:p>
        </p:txBody>
      </p:sp>
      <p:sp>
        <p:nvSpPr>
          <p:cNvPr id="3" name="Podnadpis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smtClean="0"/>
              <a:t>Kliknutím lze upravit styl předlohy.</a:t>
            </a:r>
            <a:endParaRPr lang="cs-CZ"/>
          </a:p>
        </p:txBody>
      </p:sp>
      <p:sp>
        <p:nvSpPr>
          <p:cNvPr id="4" name="Zástupný symbol pro datum 3"/>
          <p:cNvSpPr>
            <a:spLocks noGrp="1"/>
          </p:cNvSpPr>
          <p:nvPr>
            <p:ph type="dt" sz="half" idx="10"/>
          </p:nvPr>
        </p:nvSpPr>
        <p:spPr/>
        <p:txBody>
          <a:bodyPr/>
          <a:lstStyle/>
          <a:p>
            <a:fld id="{AEC4FC75-CE8C-42F7-BE27-CAD7996303AE}" type="datetimeFigureOut">
              <a:rPr lang="cs-CZ" smtClean="0"/>
              <a:t>23. 10. 2017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A09D4505-05DB-4748-B1D8-618D682F0DEF}" type="slidenum">
              <a:rPr lang="cs-CZ" smtClean="0"/>
              <a:t>‹#›</a:t>
            </a:fld>
            <a:endParaRPr lang="cs-CZ"/>
          </a:p>
        </p:txBody>
      </p:sp>
    </p:spTree>
    <p:extLst>
      <p:ext uri="{BB962C8B-B14F-4D97-AF65-F5344CB8AC3E}">
        <p14:creationId xmlns:p14="http://schemas.microsoft.com/office/powerpoint/2010/main" val="324273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AEC4FC75-CE8C-42F7-BE27-CAD7996303AE}" type="datetimeFigureOut">
              <a:rPr lang="cs-CZ" smtClean="0"/>
              <a:t>23. 10. 2017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A09D4505-05DB-4748-B1D8-618D682F0DEF}" type="slidenum">
              <a:rPr lang="cs-CZ" smtClean="0"/>
              <a:t>‹#›</a:t>
            </a:fld>
            <a:endParaRPr lang="cs-CZ"/>
          </a:p>
        </p:txBody>
      </p:sp>
    </p:spTree>
    <p:extLst>
      <p:ext uri="{BB962C8B-B14F-4D97-AF65-F5344CB8AC3E}">
        <p14:creationId xmlns:p14="http://schemas.microsoft.com/office/powerpoint/2010/main" val="7963797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8724900" y="365125"/>
            <a:ext cx="2628900" cy="5811838"/>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838200" y="365125"/>
            <a:ext cx="7734300" cy="5811838"/>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AEC4FC75-CE8C-42F7-BE27-CAD7996303AE}" type="datetimeFigureOut">
              <a:rPr lang="cs-CZ" smtClean="0"/>
              <a:t>23. 10. 2017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A09D4505-05DB-4748-B1D8-618D682F0DEF}" type="slidenum">
              <a:rPr lang="cs-CZ" smtClean="0"/>
              <a:t>‹#›</a:t>
            </a:fld>
            <a:endParaRPr lang="cs-CZ"/>
          </a:p>
        </p:txBody>
      </p:sp>
    </p:spTree>
    <p:extLst>
      <p:ext uri="{BB962C8B-B14F-4D97-AF65-F5344CB8AC3E}">
        <p14:creationId xmlns:p14="http://schemas.microsoft.com/office/powerpoint/2010/main" val="18161567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AEC4FC75-CE8C-42F7-BE27-CAD7996303AE}" type="datetimeFigureOut">
              <a:rPr lang="cs-CZ" smtClean="0"/>
              <a:t>23. 10. 2017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A09D4505-05DB-4748-B1D8-618D682F0DEF}" type="slidenum">
              <a:rPr lang="cs-CZ" smtClean="0"/>
              <a:t>‹#›</a:t>
            </a:fld>
            <a:endParaRPr lang="cs-CZ"/>
          </a:p>
        </p:txBody>
      </p:sp>
    </p:spTree>
    <p:extLst>
      <p:ext uri="{BB962C8B-B14F-4D97-AF65-F5344CB8AC3E}">
        <p14:creationId xmlns:p14="http://schemas.microsoft.com/office/powerpoint/2010/main" val="14596470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831850" y="1709738"/>
            <a:ext cx="10515600" cy="2852737"/>
          </a:xfrm>
        </p:spPr>
        <p:txBody>
          <a:bodyPr anchor="b"/>
          <a:lstStyle>
            <a:lvl1pPr>
              <a:defRPr sz="6000"/>
            </a:lvl1pPr>
          </a:lstStyle>
          <a:p>
            <a:r>
              <a:rPr lang="cs-CZ" smtClean="0"/>
              <a:t>Kliknutím lze upravit styl.</a:t>
            </a:r>
            <a:endParaRPr lang="cs-CZ"/>
          </a:p>
        </p:txBody>
      </p:sp>
      <p:sp>
        <p:nvSpPr>
          <p:cNvPr id="3" name="Zástupný symbol pro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smtClean="0"/>
              <a:t>Kliknutím lze upravit styly předlohy textu.</a:t>
            </a:r>
          </a:p>
        </p:txBody>
      </p:sp>
      <p:sp>
        <p:nvSpPr>
          <p:cNvPr id="4" name="Zástupný symbol pro datum 3"/>
          <p:cNvSpPr>
            <a:spLocks noGrp="1"/>
          </p:cNvSpPr>
          <p:nvPr>
            <p:ph type="dt" sz="half" idx="10"/>
          </p:nvPr>
        </p:nvSpPr>
        <p:spPr/>
        <p:txBody>
          <a:bodyPr/>
          <a:lstStyle/>
          <a:p>
            <a:fld id="{AEC4FC75-CE8C-42F7-BE27-CAD7996303AE}" type="datetimeFigureOut">
              <a:rPr lang="cs-CZ" smtClean="0"/>
              <a:t>23. 10. 2017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A09D4505-05DB-4748-B1D8-618D682F0DEF}" type="slidenum">
              <a:rPr lang="cs-CZ" smtClean="0"/>
              <a:t>‹#›</a:t>
            </a:fld>
            <a:endParaRPr lang="cs-CZ"/>
          </a:p>
        </p:txBody>
      </p:sp>
    </p:spTree>
    <p:extLst>
      <p:ext uri="{BB962C8B-B14F-4D97-AF65-F5344CB8AC3E}">
        <p14:creationId xmlns:p14="http://schemas.microsoft.com/office/powerpoint/2010/main" val="26613126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838200" y="1825625"/>
            <a:ext cx="5181600" cy="435133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6172200" y="1825625"/>
            <a:ext cx="5181600" cy="435133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AEC4FC75-CE8C-42F7-BE27-CAD7996303AE}" type="datetimeFigureOut">
              <a:rPr lang="cs-CZ" smtClean="0"/>
              <a:t>23. 10. 2017</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A09D4505-05DB-4748-B1D8-618D682F0DEF}" type="slidenum">
              <a:rPr lang="cs-CZ" smtClean="0"/>
              <a:t>‹#›</a:t>
            </a:fld>
            <a:endParaRPr lang="cs-CZ"/>
          </a:p>
        </p:txBody>
      </p:sp>
    </p:spTree>
    <p:extLst>
      <p:ext uri="{BB962C8B-B14F-4D97-AF65-F5344CB8AC3E}">
        <p14:creationId xmlns:p14="http://schemas.microsoft.com/office/powerpoint/2010/main" val="20939190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839788" y="365125"/>
            <a:ext cx="10515600" cy="1325563"/>
          </a:xfrm>
        </p:spPr>
        <p:txBody>
          <a:bodyPr/>
          <a:lstStyle/>
          <a:p>
            <a:r>
              <a:rPr lang="cs-CZ" smtClean="0"/>
              <a:t>Kliknutím lze upravit styl.</a:t>
            </a:r>
            <a:endParaRPr lang="cs-CZ"/>
          </a:p>
        </p:txBody>
      </p:sp>
      <p:sp>
        <p:nvSpPr>
          <p:cNvPr id="3" name="Zástupný symbol pro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839788" y="2505075"/>
            <a:ext cx="5157787" cy="368458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6172200" y="2505075"/>
            <a:ext cx="5183188" cy="368458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AEC4FC75-CE8C-42F7-BE27-CAD7996303AE}" type="datetimeFigureOut">
              <a:rPr lang="cs-CZ" smtClean="0"/>
              <a:t>23. 10. 2017</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A09D4505-05DB-4748-B1D8-618D682F0DEF}" type="slidenum">
              <a:rPr lang="cs-CZ" smtClean="0"/>
              <a:t>‹#›</a:t>
            </a:fld>
            <a:endParaRPr lang="cs-CZ"/>
          </a:p>
        </p:txBody>
      </p:sp>
    </p:spTree>
    <p:extLst>
      <p:ext uri="{BB962C8B-B14F-4D97-AF65-F5344CB8AC3E}">
        <p14:creationId xmlns:p14="http://schemas.microsoft.com/office/powerpoint/2010/main" val="10204020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2"/>
          <p:cNvSpPr>
            <a:spLocks noGrp="1"/>
          </p:cNvSpPr>
          <p:nvPr>
            <p:ph type="dt" sz="half" idx="10"/>
          </p:nvPr>
        </p:nvSpPr>
        <p:spPr/>
        <p:txBody>
          <a:bodyPr/>
          <a:lstStyle/>
          <a:p>
            <a:fld id="{AEC4FC75-CE8C-42F7-BE27-CAD7996303AE}" type="datetimeFigureOut">
              <a:rPr lang="cs-CZ" smtClean="0"/>
              <a:t>23. 10. 2017</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A09D4505-05DB-4748-B1D8-618D682F0DEF}" type="slidenum">
              <a:rPr lang="cs-CZ" smtClean="0"/>
              <a:t>‹#›</a:t>
            </a:fld>
            <a:endParaRPr lang="cs-CZ"/>
          </a:p>
        </p:txBody>
      </p:sp>
    </p:spTree>
    <p:extLst>
      <p:ext uri="{BB962C8B-B14F-4D97-AF65-F5344CB8AC3E}">
        <p14:creationId xmlns:p14="http://schemas.microsoft.com/office/powerpoint/2010/main" val="36917333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AEC4FC75-CE8C-42F7-BE27-CAD7996303AE}" type="datetimeFigureOut">
              <a:rPr lang="cs-CZ" smtClean="0"/>
              <a:t>23. 10. 2017</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A09D4505-05DB-4748-B1D8-618D682F0DEF}" type="slidenum">
              <a:rPr lang="cs-CZ" smtClean="0"/>
              <a:t>‹#›</a:t>
            </a:fld>
            <a:endParaRPr lang="cs-CZ"/>
          </a:p>
        </p:txBody>
      </p:sp>
    </p:spTree>
    <p:extLst>
      <p:ext uri="{BB962C8B-B14F-4D97-AF65-F5344CB8AC3E}">
        <p14:creationId xmlns:p14="http://schemas.microsoft.com/office/powerpoint/2010/main" val="38979158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smtClean="0"/>
              <a:t>Kliknutím lze upravit styl.</a:t>
            </a:r>
            <a:endParaRPr lang="cs-CZ"/>
          </a:p>
        </p:txBody>
      </p:sp>
      <p:sp>
        <p:nvSpPr>
          <p:cNvPr id="3" name="Zástupný symbol pro obsah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AEC4FC75-CE8C-42F7-BE27-CAD7996303AE}" type="datetimeFigureOut">
              <a:rPr lang="cs-CZ" smtClean="0"/>
              <a:t>23. 10. 2017</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A09D4505-05DB-4748-B1D8-618D682F0DEF}" type="slidenum">
              <a:rPr lang="cs-CZ" smtClean="0"/>
              <a:t>‹#›</a:t>
            </a:fld>
            <a:endParaRPr lang="cs-CZ"/>
          </a:p>
        </p:txBody>
      </p:sp>
    </p:spTree>
    <p:extLst>
      <p:ext uri="{BB962C8B-B14F-4D97-AF65-F5344CB8AC3E}">
        <p14:creationId xmlns:p14="http://schemas.microsoft.com/office/powerpoint/2010/main" val="4659672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smtClean="0"/>
              <a:t>Kliknutím lze upravit styl.</a:t>
            </a:r>
            <a:endParaRPr lang="cs-CZ"/>
          </a:p>
        </p:txBody>
      </p:sp>
      <p:sp>
        <p:nvSpPr>
          <p:cNvPr id="3" name="Zástupný symbol pro obrázek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AEC4FC75-CE8C-42F7-BE27-CAD7996303AE}" type="datetimeFigureOut">
              <a:rPr lang="cs-CZ" smtClean="0"/>
              <a:t>23. 10. 2017</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A09D4505-05DB-4748-B1D8-618D682F0DEF}" type="slidenum">
              <a:rPr lang="cs-CZ" smtClean="0"/>
              <a:t>‹#›</a:t>
            </a:fld>
            <a:endParaRPr lang="cs-CZ"/>
          </a:p>
        </p:txBody>
      </p:sp>
    </p:spTree>
    <p:extLst>
      <p:ext uri="{BB962C8B-B14F-4D97-AF65-F5344CB8AC3E}">
        <p14:creationId xmlns:p14="http://schemas.microsoft.com/office/powerpoint/2010/main" val="516170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smtClean="0"/>
              <a:t>Kliknutím lze upravit styl.</a:t>
            </a:r>
            <a:endParaRPr lang="cs-CZ"/>
          </a:p>
        </p:txBody>
      </p:sp>
      <p:sp>
        <p:nvSpPr>
          <p:cNvPr id="3" name="Zástupný symbol pro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EC4FC75-CE8C-42F7-BE27-CAD7996303AE}" type="datetimeFigureOut">
              <a:rPr lang="cs-CZ" smtClean="0"/>
              <a:t>23. 10. 2017</a:t>
            </a:fld>
            <a:endParaRPr lang="cs-CZ"/>
          </a:p>
        </p:txBody>
      </p:sp>
      <p:sp>
        <p:nvSpPr>
          <p:cNvPr id="5" name="Zástupný symbol pro zápatí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09D4505-05DB-4748-B1D8-618D682F0DEF}" type="slidenum">
              <a:rPr lang="cs-CZ" smtClean="0"/>
              <a:t>‹#›</a:t>
            </a:fld>
            <a:endParaRPr lang="cs-CZ"/>
          </a:p>
        </p:txBody>
      </p:sp>
    </p:spTree>
    <p:extLst>
      <p:ext uri="{BB962C8B-B14F-4D97-AF65-F5344CB8AC3E}">
        <p14:creationId xmlns:p14="http://schemas.microsoft.com/office/powerpoint/2010/main" val="341065344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normAutofit fontScale="90000"/>
          </a:bodyPr>
          <a:lstStyle/>
          <a:p>
            <a:r>
              <a:rPr lang="en-US" dirty="0" smtClean="0"/>
              <a:t>Changing role of public opinion polls in the Czech Republic – 1946 to 2001</a:t>
            </a:r>
            <a:endParaRPr lang="cs-CZ" dirty="0"/>
          </a:p>
        </p:txBody>
      </p:sp>
      <p:sp>
        <p:nvSpPr>
          <p:cNvPr id="3" name="Podnadpis 2"/>
          <p:cNvSpPr>
            <a:spLocks noGrp="1"/>
          </p:cNvSpPr>
          <p:nvPr>
            <p:ph type="subTitle" idx="1"/>
          </p:nvPr>
        </p:nvSpPr>
        <p:spPr/>
        <p:txBody>
          <a:bodyPr/>
          <a:lstStyle/>
          <a:p>
            <a:r>
              <a:rPr lang="en-US" dirty="0" smtClean="0"/>
              <a:t>Martin Vávra</a:t>
            </a:r>
            <a:r>
              <a:rPr lang="cs-CZ" dirty="0" smtClean="0"/>
              <a:t> (martin.vavra@soc.cas.cz)</a:t>
            </a:r>
            <a:r>
              <a:rPr lang="en-US" dirty="0" smtClean="0"/>
              <a:t>, Tomáš Čížek</a:t>
            </a:r>
            <a:r>
              <a:rPr lang="cs-CZ" dirty="0" smtClean="0"/>
              <a:t> (tomas.cizek@soc.cas.cz)</a:t>
            </a:r>
            <a:endParaRPr lang="en-US" dirty="0" smtClean="0"/>
          </a:p>
          <a:p>
            <a:r>
              <a:rPr lang="en-US" dirty="0" smtClean="0"/>
              <a:t>Institute of Sociology of the Czech Academy of Sciences, Czech Republic</a:t>
            </a:r>
          </a:p>
          <a:p>
            <a:endParaRPr lang="cs-CZ" dirty="0"/>
          </a:p>
        </p:txBody>
      </p:sp>
      <p:sp>
        <p:nvSpPr>
          <p:cNvPr id="4" name="Podnadpis 2"/>
          <p:cNvSpPr txBox="1">
            <a:spLocks/>
          </p:cNvSpPr>
          <p:nvPr/>
        </p:nvSpPr>
        <p:spPr>
          <a:xfrm>
            <a:off x="1453979" y="5257800"/>
            <a:ext cx="9144000" cy="1655762"/>
          </a:xfrm>
          <a:prstGeom prst="rect">
            <a:avLst/>
          </a:prstGeom>
        </p:spPr>
        <p:txBody>
          <a:bodyPr vert="horz" lIns="91440" tIns="45720" rIns="91440" bIns="45720" rtlCol="0">
            <a:normAutofit lnSpcReduction="1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endParaRPr lang="en-US" dirty="0" smtClean="0"/>
          </a:p>
          <a:p>
            <a:r>
              <a:rPr lang="en-US" dirty="0" smtClean="0"/>
              <a:t>13th Conference of the European Sociological Association</a:t>
            </a:r>
          </a:p>
          <a:p>
            <a:r>
              <a:rPr lang="en-US" dirty="0" smtClean="0"/>
              <a:t>(Un)Making Europe: Capitalism, Solidarities, Subjectivities  </a:t>
            </a:r>
            <a:endParaRPr lang="cs-CZ" dirty="0" smtClean="0"/>
          </a:p>
          <a:p>
            <a:r>
              <a:rPr lang="en-US" dirty="0" smtClean="0"/>
              <a:t>Key Topics in the Sociology of Knowledge VI: World Views &amp; Politics</a:t>
            </a:r>
            <a:endParaRPr lang="cs-CZ" dirty="0"/>
          </a:p>
        </p:txBody>
      </p:sp>
    </p:spTree>
    <p:extLst>
      <p:ext uri="{BB962C8B-B14F-4D97-AF65-F5344CB8AC3E}">
        <p14:creationId xmlns:p14="http://schemas.microsoft.com/office/powerpoint/2010/main" val="232205449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62211" y="325676"/>
            <a:ext cx="10515600" cy="1325563"/>
          </a:xfrm>
        </p:spPr>
        <p:txBody>
          <a:bodyPr/>
          <a:lstStyle/>
          <a:p>
            <a:r>
              <a:rPr lang="cs-CZ" dirty="0" smtClean="0"/>
              <a:t>Political issues in polls during normalization</a:t>
            </a:r>
            <a:br>
              <a:rPr lang="cs-CZ" dirty="0" smtClean="0"/>
            </a:br>
            <a:r>
              <a:rPr lang="cs-CZ" dirty="0" smtClean="0"/>
              <a:t>Example of „Chernobyl accident“ research </a:t>
            </a:r>
            <a:endParaRPr lang="cs-CZ"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463973565"/>
              </p:ext>
            </p:extLst>
          </p:nvPr>
        </p:nvGraphicFramePr>
        <p:xfrm>
          <a:off x="87683" y="4063598"/>
          <a:ext cx="7617216" cy="2655400"/>
        </p:xfrm>
        <a:graphic>
          <a:graphicData uri="http://schemas.openxmlformats.org/drawingml/2006/table">
            <a:tbl>
              <a:tblPr>
                <a:tableStyleId>{5C22544A-7EE6-4342-B048-85BDC9FD1C3A}</a:tableStyleId>
              </a:tblPr>
              <a:tblGrid>
                <a:gridCol w="2315461"/>
                <a:gridCol w="1601347"/>
                <a:gridCol w="1657274"/>
                <a:gridCol w="1004423"/>
                <a:gridCol w="1038711"/>
              </a:tblGrid>
              <a:tr h="1327700">
                <a:tc>
                  <a:txBody>
                    <a:bodyPr/>
                    <a:lstStyle/>
                    <a:p>
                      <a:pPr algn="l" fontAlgn="b"/>
                      <a:r>
                        <a:rPr lang="cs-CZ" sz="1600" u="none" strike="noStrike" dirty="0" smtClean="0">
                          <a:effectLst/>
                        </a:rPr>
                        <a:t>In % </a:t>
                      </a:r>
                      <a:endParaRPr lang="en-US" sz="1600" b="0" i="0" u="none" strike="noStrike" dirty="0">
                        <a:effectLst/>
                        <a:latin typeface="Arial"/>
                      </a:endParaRPr>
                    </a:p>
                  </a:txBody>
                  <a:tcPr marL="9525" marR="9525" marT="9525" marB="0" anchor="b"/>
                </a:tc>
                <a:tc>
                  <a:txBody>
                    <a:bodyPr/>
                    <a:lstStyle/>
                    <a:p>
                      <a:pPr algn="l" fontAlgn="b"/>
                      <a:r>
                        <a:rPr lang="cs-CZ" sz="1600" u="none" strike="noStrike" dirty="0" smtClean="0">
                          <a:effectLst/>
                        </a:rPr>
                        <a:t>Czechoslovak</a:t>
                      </a:r>
                      <a:endParaRPr lang="en-US" sz="1600" b="0" i="0" u="none" strike="noStrike" dirty="0">
                        <a:effectLst/>
                        <a:latin typeface="Arial"/>
                      </a:endParaRPr>
                    </a:p>
                  </a:txBody>
                  <a:tcPr marL="9525" marR="9525" marT="9525" marB="0" anchor="b"/>
                </a:tc>
                <a:tc>
                  <a:txBody>
                    <a:bodyPr/>
                    <a:lstStyle/>
                    <a:p>
                      <a:pPr algn="l" fontAlgn="b"/>
                      <a:r>
                        <a:rPr lang="cs-CZ" sz="1600" u="none" strike="noStrike" dirty="0" smtClean="0">
                          <a:effectLst/>
                        </a:rPr>
                        <a:t>Sometimes Czechoslovak, sometimes „western“</a:t>
                      </a:r>
                      <a:endParaRPr lang="en-US" sz="1600" b="0" i="0" u="none" strike="noStrike" dirty="0">
                        <a:effectLst/>
                        <a:latin typeface="Arial"/>
                      </a:endParaRPr>
                    </a:p>
                  </a:txBody>
                  <a:tcPr marL="9525" marR="9525" marT="9525" marB="0" anchor="b"/>
                </a:tc>
                <a:tc>
                  <a:txBody>
                    <a:bodyPr/>
                    <a:lstStyle/>
                    <a:p>
                      <a:pPr algn="l" fontAlgn="b"/>
                      <a:r>
                        <a:rPr lang="cs-CZ" sz="1600" u="none" strike="noStrike" dirty="0" smtClean="0">
                          <a:effectLst/>
                        </a:rPr>
                        <a:t>„western“</a:t>
                      </a:r>
                      <a:endParaRPr lang="en-US" sz="1600" b="0" i="0" u="none" strike="noStrike" dirty="0">
                        <a:effectLst/>
                        <a:latin typeface="Arial"/>
                      </a:endParaRPr>
                    </a:p>
                  </a:txBody>
                  <a:tcPr marL="9525" marR="9525" marT="9525" marB="0" anchor="b"/>
                </a:tc>
                <a:tc>
                  <a:txBody>
                    <a:bodyPr/>
                    <a:lstStyle/>
                    <a:p>
                      <a:pPr algn="l" fontAlgn="b"/>
                      <a:r>
                        <a:rPr lang="en-US" sz="1600" u="none" strike="noStrike" noProof="0" dirty="0" smtClean="0">
                          <a:effectLst/>
                        </a:rPr>
                        <a:t>Don't know</a:t>
                      </a:r>
                      <a:endParaRPr lang="en-US" sz="1600" b="0" i="0" u="none" strike="noStrike" noProof="0" dirty="0">
                        <a:effectLst/>
                        <a:latin typeface="Arial"/>
                      </a:endParaRPr>
                    </a:p>
                  </a:txBody>
                  <a:tcPr marL="9525" marR="9525" marT="9525" marB="0" anchor="b"/>
                </a:tc>
              </a:tr>
              <a:tr h="265540">
                <a:tc>
                  <a:txBody>
                    <a:bodyPr/>
                    <a:lstStyle/>
                    <a:p>
                      <a:pPr algn="l" fontAlgn="b"/>
                      <a:r>
                        <a:rPr lang="cs-CZ" sz="1600" u="none" strike="noStrike" dirty="0" smtClean="0">
                          <a:effectLst/>
                        </a:rPr>
                        <a:t>More understandable</a:t>
                      </a:r>
                      <a:r>
                        <a:rPr lang="cs-CZ" sz="1600" u="none" strike="noStrike" baseline="0" dirty="0" smtClean="0">
                          <a:effectLst/>
                        </a:rPr>
                        <a:t> </a:t>
                      </a:r>
                      <a:endParaRPr lang="en-US" sz="1600" b="0" i="0" u="none" strike="noStrike" dirty="0">
                        <a:effectLst/>
                        <a:latin typeface="Arial"/>
                      </a:endParaRPr>
                    </a:p>
                  </a:txBody>
                  <a:tcPr marL="9525" marR="9525" marT="9525" marB="0" anchor="b"/>
                </a:tc>
                <a:tc>
                  <a:txBody>
                    <a:bodyPr/>
                    <a:lstStyle/>
                    <a:p>
                      <a:pPr algn="r" fontAlgn="b"/>
                      <a:r>
                        <a:rPr lang="en-US" sz="1600" u="none" strike="noStrike" dirty="0">
                          <a:effectLst/>
                        </a:rPr>
                        <a:t>25</a:t>
                      </a:r>
                      <a:endParaRPr lang="en-US" sz="1600" b="0" i="0" u="none" strike="noStrike" dirty="0">
                        <a:effectLst/>
                        <a:latin typeface="Arial"/>
                      </a:endParaRPr>
                    </a:p>
                  </a:txBody>
                  <a:tcPr marL="9525" marR="9525" marT="9525" marB="0" anchor="b"/>
                </a:tc>
                <a:tc>
                  <a:txBody>
                    <a:bodyPr/>
                    <a:lstStyle/>
                    <a:p>
                      <a:pPr algn="r" fontAlgn="b"/>
                      <a:r>
                        <a:rPr lang="en-US" sz="1600" u="none" strike="noStrike" dirty="0">
                          <a:effectLst/>
                        </a:rPr>
                        <a:t>25</a:t>
                      </a:r>
                      <a:endParaRPr lang="en-US" sz="1600" b="0" i="0" u="none" strike="noStrike" dirty="0">
                        <a:effectLst/>
                        <a:latin typeface="Arial"/>
                      </a:endParaRPr>
                    </a:p>
                  </a:txBody>
                  <a:tcPr marL="9525" marR="9525" marT="9525" marB="0" anchor="b"/>
                </a:tc>
                <a:tc>
                  <a:txBody>
                    <a:bodyPr/>
                    <a:lstStyle/>
                    <a:p>
                      <a:pPr algn="r" fontAlgn="b"/>
                      <a:r>
                        <a:rPr lang="en-US" sz="1600" u="none" strike="noStrike" dirty="0">
                          <a:effectLst/>
                        </a:rPr>
                        <a:t>4</a:t>
                      </a:r>
                      <a:endParaRPr lang="en-US" sz="1600" b="0" i="0" u="none" strike="noStrike" dirty="0">
                        <a:effectLst/>
                        <a:latin typeface="Arial"/>
                      </a:endParaRPr>
                    </a:p>
                  </a:txBody>
                  <a:tcPr marL="9525" marR="9525" marT="9525" marB="0" anchor="b"/>
                </a:tc>
                <a:tc>
                  <a:txBody>
                    <a:bodyPr/>
                    <a:lstStyle/>
                    <a:p>
                      <a:pPr algn="r" fontAlgn="b"/>
                      <a:r>
                        <a:rPr lang="en-US" sz="1600" u="none" strike="noStrike" dirty="0">
                          <a:effectLst/>
                        </a:rPr>
                        <a:t>46</a:t>
                      </a:r>
                      <a:endParaRPr lang="en-US" sz="1600" b="0" i="0" u="none" strike="noStrike" dirty="0">
                        <a:effectLst/>
                        <a:latin typeface="Arial"/>
                      </a:endParaRPr>
                    </a:p>
                  </a:txBody>
                  <a:tcPr marL="9525" marR="9525" marT="9525" marB="0" anchor="b"/>
                </a:tc>
              </a:tr>
              <a:tr h="265540">
                <a:tc>
                  <a:txBody>
                    <a:bodyPr/>
                    <a:lstStyle/>
                    <a:p>
                      <a:pPr algn="l" fontAlgn="b"/>
                      <a:r>
                        <a:rPr lang="cs-CZ" sz="1600" u="none" strike="noStrike" dirty="0" smtClean="0">
                          <a:effectLst/>
                        </a:rPr>
                        <a:t>More convincing</a:t>
                      </a:r>
                      <a:endParaRPr lang="en-US" sz="1600" b="0" i="0" u="none" strike="noStrike" dirty="0">
                        <a:effectLst/>
                        <a:latin typeface="Arial"/>
                      </a:endParaRPr>
                    </a:p>
                  </a:txBody>
                  <a:tcPr marL="9525" marR="9525" marT="9525" marB="0" anchor="b"/>
                </a:tc>
                <a:tc>
                  <a:txBody>
                    <a:bodyPr/>
                    <a:lstStyle/>
                    <a:p>
                      <a:pPr algn="r" fontAlgn="b"/>
                      <a:r>
                        <a:rPr lang="en-US" sz="1600" u="none" strike="noStrike">
                          <a:effectLst/>
                        </a:rPr>
                        <a:t>19</a:t>
                      </a:r>
                      <a:endParaRPr lang="en-US" sz="1600" b="0" i="0" u="none" strike="noStrike">
                        <a:effectLst/>
                        <a:latin typeface="Arial"/>
                      </a:endParaRPr>
                    </a:p>
                  </a:txBody>
                  <a:tcPr marL="9525" marR="9525" marT="9525" marB="0" anchor="b"/>
                </a:tc>
                <a:tc>
                  <a:txBody>
                    <a:bodyPr/>
                    <a:lstStyle/>
                    <a:p>
                      <a:pPr algn="r" fontAlgn="b"/>
                      <a:r>
                        <a:rPr lang="en-US" sz="1600" u="none" strike="noStrike" dirty="0">
                          <a:effectLst/>
                        </a:rPr>
                        <a:t>19</a:t>
                      </a:r>
                      <a:endParaRPr lang="en-US" sz="1600" b="0" i="0" u="none" strike="noStrike" dirty="0">
                        <a:effectLst/>
                        <a:latin typeface="Arial"/>
                      </a:endParaRPr>
                    </a:p>
                  </a:txBody>
                  <a:tcPr marL="9525" marR="9525" marT="9525" marB="0" anchor="b"/>
                </a:tc>
                <a:tc>
                  <a:txBody>
                    <a:bodyPr/>
                    <a:lstStyle/>
                    <a:p>
                      <a:pPr algn="r" fontAlgn="b"/>
                      <a:r>
                        <a:rPr lang="en-US" sz="1600" u="none" strike="noStrike">
                          <a:effectLst/>
                        </a:rPr>
                        <a:t>9</a:t>
                      </a:r>
                      <a:endParaRPr lang="en-US" sz="1600" b="0" i="0" u="none" strike="noStrike">
                        <a:effectLst/>
                        <a:latin typeface="Arial"/>
                      </a:endParaRPr>
                    </a:p>
                  </a:txBody>
                  <a:tcPr marL="9525" marR="9525" marT="9525" marB="0" anchor="b"/>
                </a:tc>
                <a:tc>
                  <a:txBody>
                    <a:bodyPr/>
                    <a:lstStyle/>
                    <a:p>
                      <a:pPr algn="r" fontAlgn="b"/>
                      <a:r>
                        <a:rPr lang="en-US" sz="1600" u="none" strike="noStrike">
                          <a:effectLst/>
                        </a:rPr>
                        <a:t>53</a:t>
                      </a:r>
                      <a:endParaRPr lang="en-US" sz="1600" b="0" i="0" u="none" strike="noStrike">
                        <a:effectLst/>
                        <a:latin typeface="Arial"/>
                      </a:endParaRPr>
                    </a:p>
                  </a:txBody>
                  <a:tcPr marL="9525" marR="9525" marT="9525" marB="0" anchor="b"/>
                </a:tc>
              </a:tr>
              <a:tr h="265540">
                <a:tc>
                  <a:txBody>
                    <a:bodyPr/>
                    <a:lstStyle/>
                    <a:p>
                      <a:pPr algn="l" fontAlgn="b"/>
                      <a:r>
                        <a:rPr lang="cs-CZ" sz="1600" u="none" strike="noStrike" dirty="0" smtClean="0">
                          <a:effectLst/>
                        </a:rPr>
                        <a:t>More complex</a:t>
                      </a:r>
                      <a:endParaRPr lang="en-US" sz="1600" b="0" i="0" u="none" strike="noStrike" dirty="0">
                        <a:effectLst/>
                        <a:latin typeface="Arial"/>
                      </a:endParaRPr>
                    </a:p>
                  </a:txBody>
                  <a:tcPr marL="9525" marR="9525" marT="9525" marB="0" anchor="b"/>
                </a:tc>
                <a:tc>
                  <a:txBody>
                    <a:bodyPr/>
                    <a:lstStyle/>
                    <a:p>
                      <a:pPr algn="r" fontAlgn="b"/>
                      <a:r>
                        <a:rPr lang="en-US" sz="1600" u="none" strike="noStrike">
                          <a:effectLst/>
                        </a:rPr>
                        <a:t>19</a:t>
                      </a:r>
                      <a:endParaRPr lang="en-US" sz="1600" b="0" i="0" u="none" strike="noStrike">
                        <a:effectLst/>
                        <a:latin typeface="Arial"/>
                      </a:endParaRPr>
                    </a:p>
                  </a:txBody>
                  <a:tcPr marL="9525" marR="9525" marT="9525" marB="0" anchor="b"/>
                </a:tc>
                <a:tc>
                  <a:txBody>
                    <a:bodyPr/>
                    <a:lstStyle/>
                    <a:p>
                      <a:pPr algn="r" fontAlgn="b"/>
                      <a:r>
                        <a:rPr lang="en-US" sz="1600" u="none" strike="noStrike">
                          <a:effectLst/>
                        </a:rPr>
                        <a:t>20</a:t>
                      </a:r>
                      <a:endParaRPr lang="en-US" sz="1600" b="0" i="0" u="none" strike="noStrike">
                        <a:effectLst/>
                        <a:latin typeface="Arial"/>
                      </a:endParaRPr>
                    </a:p>
                  </a:txBody>
                  <a:tcPr marL="9525" marR="9525" marT="9525" marB="0" anchor="b"/>
                </a:tc>
                <a:tc>
                  <a:txBody>
                    <a:bodyPr/>
                    <a:lstStyle/>
                    <a:p>
                      <a:pPr algn="r" fontAlgn="b"/>
                      <a:r>
                        <a:rPr lang="en-US" sz="1600" u="none" strike="noStrike" dirty="0">
                          <a:effectLst/>
                        </a:rPr>
                        <a:t>9</a:t>
                      </a:r>
                      <a:endParaRPr lang="en-US" sz="1600" b="0" i="0" u="none" strike="noStrike" dirty="0">
                        <a:effectLst/>
                        <a:latin typeface="Arial"/>
                      </a:endParaRPr>
                    </a:p>
                  </a:txBody>
                  <a:tcPr marL="9525" marR="9525" marT="9525" marB="0" anchor="b"/>
                </a:tc>
                <a:tc>
                  <a:txBody>
                    <a:bodyPr/>
                    <a:lstStyle/>
                    <a:p>
                      <a:pPr algn="r" fontAlgn="b"/>
                      <a:r>
                        <a:rPr lang="en-US" sz="1600" u="none" strike="noStrike">
                          <a:effectLst/>
                        </a:rPr>
                        <a:t>52</a:t>
                      </a:r>
                      <a:endParaRPr lang="en-US" sz="1600" b="0" i="0" u="none" strike="noStrike">
                        <a:effectLst/>
                        <a:latin typeface="Arial"/>
                      </a:endParaRPr>
                    </a:p>
                  </a:txBody>
                  <a:tcPr marL="9525" marR="9525" marT="9525" marB="0" anchor="b"/>
                </a:tc>
              </a:tr>
              <a:tr h="265540">
                <a:tc>
                  <a:txBody>
                    <a:bodyPr/>
                    <a:lstStyle/>
                    <a:p>
                      <a:pPr algn="l" fontAlgn="b"/>
                      <a:r>
                        <a:rPr lang="cs-CZ" sz="1600" u="none" strike="noStrike" dirty="0" smtClean="0">
                          <a:effectLst/>
                        </a:rPr>
                        <a:t>More accuarate</a:t>
                      </a:r>
                      <a:endParaRPr lang="en-US" sz="1600" b="0" i="0" u="none" strike="noStrike" dirty="0">
                        <a:effectLst/>
                        <a:latin typeface="Arial"/>
                      </a:endParaRPr>
                    </a:p>
                  </a:txBody>
                  <a:tcPr marL="9525" marR="9525" marT="9525" marB="0" anchor="b"/>
                </a:tc>
                <a:tc>
                  <a:txBody>
                    <a:bodyPr/>
                    <a:lstStyle/>
                    <a:p>
                      <a:pPr algn="r" fontAlgn="b"/>
                      <a:r>
                        <a:rPr lang="en-US" sz="1600" u="none" strike="noStrike">
                          <a:effectLst/>
                        </a:rPr>
                        <a:t>17</a:t>
                      </a:r>
                      <a:endParaRPr lang="en-US" sz="1600" b="0" i="0" u="none" strike="noStrike">
                        <a:effectLst/>
                        <a:latin typeface="Arial"/>
                      </a:endParaRPr>
                    </a:p>
                  </a:txBody>
                  <a:tcPr marL="9525" marR="9525" marT="9525" marB="0" anchor="b"/>
                </a:tc>
                <a:tc>
                  <a:txBody>
                    <a:bodyPr/>
                    <a:lstStyle/>
                    <a:p>
                      <a:pPr algn="r" fontAlgn="b"/>
                      <a:r>
                        <a:rPr lang="en-US" sz="1600" u="none" strike="noStrike">
                          <a:effectLst/>
                        </a:rPr>
                        <a:t>19</a:t>
                      </a:r>
                      <a:endParaRPr lang="en-US" sz="1600" b="0" i="0" u="none" strike="noStrike">
                        <a:effectLst/>
                        <a:latin typeface="Arial"/>
                      </a:endParaRPr>
                    </a:p>
                  </a:txBody>
                  <a:tcPr marL="9525" marR="9525" marT="9525" marB="0" anchor="b"/>
                </a:tc>
                <a:tc>
                  <a:txBody>
                    <a:bodyPr/>
                    <a:lstStyle/>
                    <a:p>
                      <a:pPr algn="r" fontAlgn="b"/>
                      <a:r>
                        <a:rPr lang="en-US" sz="1600" u="none" strike="noStrike">
                          <a:effectLst/>
                        </a:rPr>
                        <a:t>9</a:t>
                      </a:r>
                      <a:endParaRPr lang="en-US" sz="1600" b="0" i="0" u="none" strike="noStrike">
                        <a:effectLst/>
                        <a:latin typeface="Arial"/>
                      </a:endParaRPr>
                    </a:p>
                  </a:txBody>
                  <a:tcPr marL="9525" marR="9525" marT="9525" marB="0" anchor="b"/>
                </a:tc>
                <a:tc>
                  <a:txBody>
                    <a:bodyPr/>
                    <a:lstStyle/>
                    <a:p>
                      <a:pPr algn="r" fontAlgn="b"/>
                      <a:r>
                        <a:rPr lang="en-US" sz="1600" u="none" strike="noStrike" dirty="0">
                          <a:effectLst/>
                        </a:rPr>
                        <a:t>55</a:t>
                      </a:r>
                      <a:endParaRPr lang="en-US" sz="1600" b="0" i="0" u="none" strike="noStrike" dirty="0">
                        <a:effectLst/>
                        <a:latin typeface="Arial"/>
                      </a:endParaRPr>
                    </a:p>
                  </a:txBody>
                  <a:tcPr marL="9525" marR="9525" marT="9525" marB="0" anchor="b"/>
                </a:tc>
              </a:tr>
              <a:tr h="265540">
                <a:tc>
                  <a:txBody>
                    <a:bodyPr/>
                    <a:lstStyle/>
                    <a:p>
                      <a:pPr algn="l" fontAlgn="b"/>
                      <a:r>
                        <a:rPr lang="cs-CZ" sz="1600" u="none" strike="noStrike" dirty="0" smtClean="0">
                          <a:effectLst/>
                        </a:rPr>
                        <a:t>More up-to-date</a:t>
                      </a:r>
                      <a:endParaRPr lang="en-US" sz="1600" b="0" i="0" u="none" strike="noStrike" dirty="0">
                        <a:effectLst/>
                        <a:latin typeface="Arial"/>
                      </a:endParaRPr>
                    </a:p>
                  </a:txBody>
                  <a:tcPr marL="9525" marR="9525" marT="9525" marB="0" anchor="b"/>
                </a:tc>
                <a:tc>
                  <a:txBody>
                    <a:bodyPr/>
                    <a:lstStyle/>
                    <a:p>
                      <a:pPr algn="r" fontAlgn="b"/>
                      <a:r>
                        <a:rPr lang="en-US" sz="1600" u="none" strike="noStrike">
                          <a:effectLst/>
                        </a:rPr>
                        <a:t>11</a:t>
                      </a:r>
                      <a:endParaRPr lang="en-US" sz="1600" b="0" i="0" u="none" strike="noStrike">
                        <a:effectLst/>
                        <a:latin typeface="Arial"/>
                      </a:endParaRPr>
                    </a:p>
                  </a:txBody>
                  <a:tcPr marL="9525" marR="9525" marT="9525" marB="0" anchor="b"/>
                </a:tc>
                <a:tc>
                  <a:txBody>
                    <a:bodyPr/>
                    <a:lstStyle/>
                    <a:p>
                      <a:pPr algn="r" fontAlgn="b"/>
                      <a:r>
                        <a:rPr lang="en-US" sz="1600" u="none" strike="noStrike">
                          <a:effectLst/>
                        </a:rPr>
                        <a:t>20</a:t>
                      </a:r>
                      <a:endParaRPr lang="en-US" sz="1600" b="0" i="0" u="none" strike="noStrike">
                        <a:effectLst/>
                        <a:latin typeface="Arial"/>
                      </a:endParaRPr>
                    </a:p>
                  </a:txBody>
                  <a:tcPr marL="9525" marR="9525" marT="9525" marB="0" anchor="b"/>
                </a:tc>
                <a:tc>
                  <a:txBody>
                    <a:bodyPr/>
                    <a:lstStyle/>
                    <a:p>
                      <a:pPr algn="r" fontAlgn="b"/>
                      <a:r>
                        <a:rPr lang="en-US" sz="1600" u="none" strike="noStrike">
                          <a:effectLst/>
                        </a:rPr>
                        <a:t>24</a:t>
                      </a:r>
                      <a:endParaRPr lang="en-US" sz="1600" b="0" i="0" u="none" strike="noStrike">
                        <a:effectLst/>
                        <a:latin typeface="Arial"/>
                      </a:endParaRPr>
                    </a:p>
                  </a:txBody>
                  <a:tcPr marL="9525" marR="9525" marT="9525" marB="0" anchor="b"/>
                </a:tc>
                <a:tc>
                  <a:txBody>
                    <a:bodyPr/>
                    <a:lstStyle/>
                    <a:p>
                      <a:pPr algn="r" fontAlgn="b"/>
                      <a:r>
                        <a:rPr lang="en-US" sz="1600" u="none" strike="noStrike" dirty="0">
                          <a:effectLst/>
                        </a:rPr>
                        <a:t>45</a:t>
                      </a:r>
                      <a:endParaRPr lang="en-US" sz="1600" b="0" i="0" u="none" strike="noStrike" dirty="0">
                        <a:effectLst/>
                        <a:latin typeface="Arial"/>
                      </a:endParaRPr>
                    </a:p>
                  </a:txBody>
                  <a:tcPr marL="9525" marR="9525" marT="9525" marB="0" anchor="b"/>
                </a:tc>
              </a:tr>
            </a:tbl>
          </a:graphicData>
        </a:graphic>
      </p:graphicFrame>
      <p:sp>
        <p:nvSpPr>
          <p:cNvPr id="5" name="Nadpis 1"/>
          <p:cNvSpPr txBox="1">
            <a:spLocks/>
          </p:cNvSpPr>
          <p:nvPr/>
        </p:nvSpPr>
        <p:spPr>
          <a:xfrm>
            <a:off x="101252" y="3297205"/>
            <a:ext cx="9493685" cy="662782"/>
          </a:xfrm>
          <a:prstGeom prst="rect">
            <a:avLst/>
          </a:prstGeom>
        </p:spPr>
        <p:txBody>
          <a:bodyPr vert="horz" lIns="91440" tIns="45720" rIns="91440" bIns="45720" rtlCol="0" anchor="ctr">
            <a:normAutofit fontScale="550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cs-CZ" dirty="0" smtClean="0"/>
              <a:t>Which media provided better information on Chernobyl accident in opinion of public?</a:t>
            </a:r>
            <a:endParaRPr lang="cs-CZ" dirty="0"/>
          </a:p>
        </p:txBody>
      </p:sp>
    </p:spTree>
    <p:extLst>
      <p:ext uri="{BB962C8B-B14F-4D97-AF65-F5344CB8AC3E}">
        <p14:creationId xmlns:p14="http://schemas.microsoft.com/office/powerpoint/2010/main" val="93401983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365126"/>
            <a:ext cx="10515600" cy="1092972"/>
          </a:xfrm>
        </p:spPr>
        <p:txBody>
          <a:bodyPr/>
          <a:lstStyle/>
          <a:p>
            <a:r>
              <a:rPr lang="cs-CZ" dirty="0" smtClean="0"/>
              <a:t>Velvet revolution and after</a:t>
            </a:r>
            <a:endParaRPr lang="cs-CZ" dirty="0"/>
          </a:p>
        </p:txBody>
      </p:sp>
      <p:sp>
        <p:nvSpPr>
          <p:cNvPr id="3" name="Zástupný symbol pro obsah 2"/>
          <p:cNvSpPr>
            <a:spLocks noGrp="1"/>
          </p:cNvSpPr>
          <p:nvPr>
            <p:ph idx="1"/>
          </p:nvPr>
        </p:nvSpPr>
        <p:spPr>
          <a:xfrm>
            <a:off x="838200" y="1377863"/>
            <a:ext cx="10515600" cy="5273458"/>
          </a:xfrm>
        </p:spPr>
        <p:txBody>
          <a:bodyPr/>
          <a:lstStyle/>
          <a:p>
            <a:r>
              <a:rPr lang="cs-CZ" dirty="0" smtClean="0"/>
              <a:t>During velvet revolution IPOR carried out several quick </a:t>
            </a:r>
            <a:r>
              <a:rPr lang="cs-CZ" dirty="0" err="1" smtClean="0"/>
              <a:t>opinion</a:t>
            </a:r>
            <a:r>
              <a:rPr lang="cs-CZ" dirty="0" smtClean="0"/>
              <a:t> </a:t>
            </a:r>
            <a:r>
              <a:rPr lang="cs-CZ" dirty="0" err="1" smtClean="0"/>
              <a:t>polls</a:t>
            </a:r>
            <a:r>
              <a:rPr lang="cs-CZ" dirty="0" smtClean="0"/>
              <a:t>, asking people about their opinion on up-to-date political issues and published the results</a:t>
            </a:r>
          </a:p>
          <a:p>
            <a:r>
              <a:rPr lang="cs-CZ" dirty="0" smtClean="0"/>
              <a:t>After 1989 personal changes in IPOR management took place, but  in research staff </a:t>
            </a:r>
            <a:r>
              <a:rPr lang="cs-CZ" dirty="0" err="1" smtClean="0"/>
              <a:t>there</a:t>
            </a:r>
            <a:r>
              <a:rPr lang="cs-CZ" dirty="0" smtClean="0"/>
              <a:t> </a:t>
            </a:r>
            <a:r>
              <a:rPr lang="cs-CZ" dirty="0" err="1" smtClean="0"/>
              <a:t>was</a:t>
            </a:r>
            <a:r>
              <a:rPr lang="cs-CZ" dirty="0" smtClean="0"/>
              <a:t> </a:t>
            </a:r>
            <a:r>
              <a:rPr lang="cs-CZ" dirty="0" smtClean="0"/>
              <a:t>continuity</a:t>
            </a:r>
            <a:endParaRPr lang="cs-CZ" dirty="0"/>
          </a:p>
          <a:p>
            <a:r>
              <a:rPr lang="cs-CZ" dirty="0" smtClean="0"/>
              <a:t>Many researchers from IPOR were establishing private marketing research and opinion polls companies and left the Institute – that weakened its research potential </a:t>
            </a:r>
          </a:p>
          <a:p>
            <a:r>
              <a:rPr lang="cs-CZ" dirty="0" smtClean="0"/>
              <a:t>Discussions on mission of public opinion research in public institution</a:t>
            </a:r>
            <a:endParaRPr lang="cs-CZ" dirty="0"/>
          </a:p>
          <a:p>
            <a:r>
              <a:rPr lang="cs-CZ" dirty="0" smtClean="0"/>
              <a:t>In 2001 IPOR returned to Academy </a:t>
            </a:r>
            <a:r>
              <a:rPr lang="cs-CZ" dirty="0" err="1" smtClean="0"/>
              <a:t>of</a:t>
            </a:r>
            <a:r>
              <a:rPr lang="cs-CZ" dirty="0" smtClean="0"/>
              <a:t> </a:t>
            </a:r>
            <a:r>
              <a:rPr lang="cs-CZ" dirty="0" err="1" smtClean="0"/>
              <a:t>Sciences</a:t>
            </a:r>
            <a:r>
              <a:rPr lang="cs-CZ" dirty="0" smtClean="0"/>
              <a:t> </a:t>
            </a:r>
            <a:r>
              <a:rPr lang="cs-CZ" dirty="0" smtClean="0"/>
              <a:t>(as part of Institute </a:t>
            </a:r>
            <a:r>
              <a:rPr lang="cs-CZ" dirty="0" err="1" smtClean="0"/>
              <a:t>of</a:t>
            </a:r>
            <a:r>
              <a:rPr lang="cs-CZ" dirty="0" smtClean="0"/>
              <a:t> </a:t>
            </a:r>
            <a:r>
              <a:rPr lang="cs-CZ" dirty="0" smtClean="0"/>
              <a:t>Sociology</a:t>
            </a:r>
            <a:r>
              <a:rPr lang="cs-CZ" dirty="0" smtClean="0"/>
              <a:t>)</a:t>
            </a:r>
            <a:endParaRPr lang="cs-CZ" dirty="0"/>
          </a:p>
        </p:txBody>
      </p:sp>
    </p:spTree>
    <p:extLst>
      <p:ext uri="{BB962C8B-B14F-4D97-AF65-F5344CB8AC3E}">
        <p14:creationId xmlns:p14="http://schemas.microsoft.com/office/powerpoint/2010/main" val="377399935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smtClean="0"/>
              <a:t>Public opinion under communism and in democratic regime </a:t>
            </a:r>
            <a:r>
              <a:rPr lang="cs-CZ" dirty="0" smtClean="0"/>
              <a:t>– </a:t>
            </a:r>
            <a:r>
              <a:rPr lang="cs-CZ" dirty="0" err="1" smtClean="0"/>
              <a:t>two</a:t>
            </a:r>
            <a:r>
              <a:rPr lang="cs-CZ" dirty="0" smtClean="0"/>
              <a:t> </a:t>
            </a:r>
            <a:r>
              <a:rPr lang="cs-CZ" dirty="0" err="1" smtClean="0"/>
              <a:t>different</a:t>
            </a:r>
            <a:r>
              <a:rPr lang="cs-CZ" dirty="0" smtClean="0"/>
              <a:t> </a:t>
            </a:r>
            <a:r>
              <a:rPr lang="cs-CZ" dirty="0" err="1" smtClean="0"/>
              <a:t>worlds</a:t>
            </a:r>
            <a:r>
              <a:rPr lang="cs-CZ" dirty="0" smtClean="0"/>
              <a:t>?</a:t>
            </a:r>
            <a:endParaRPr lang="en-US" dirty="0"/>
          </a:p>
        </p:txBody>
      </p:sp>
      <p:sp>
        <p:nvSpPr>
          <p:cNvPr id="3" name="Zástupný symbol pro obsah 2"/>
          <p:cNvSpPr>
            <a:spLocks noGrp="1"/>
          </p:cNvSpPr>
          <p:nvPr>
            <p:ph idx="1"/>
          </p:nvPr>
        </p:nvSpPr>
        <p:spPr/>
        <p:txBody>
          <a:bodyPr>
            <a:normAutofit/>
          </a:bodyPr>
          <a:lstStyle/>
          <a:p>
            <a:pPr lvl="1"/>
            <a:endParaRPr lang="cs-CZ" sz="2800" dirty="0" smtClean="0"/>
          </a:p>
          <a:p>
            <a:pPr lvl="1"/>
            <a:r>
              <a:rPr lang="cs-CZ" sz="2800" dirty="0" smtClean="0"/>
              <a:t>From the methdological point of view, polls carried out before 1989 were of high quality </a:t>
            </a:r>
            <a:endParaRPr lang="cs-CZ" sz="2800" dirty="0"/>
          </a:p>
          <a:p>
            <a:pPr lvl="1"/>
            <a:r>
              <a:rPr lang="cs-CZ" sz="2800" dirty="0" smtClean="0"/>
              <a:t>But if w</a:t>
            </a:r>
            <a:r>
              <a:rPr lang="en-US" sz="2800" dirty="0" smtClean="0"/>
              <a:t>e </a:t>
            </a:r>
            <a:r>
              <a:rPr lang="en-US" sz="2800" dirty="0"/>
              <a:t>understand polls as form of social power </a:t>
            </a:r>
            <a:r>
              <a:rPr lang="cs-CZ" sz="2800" dirty="0"/>
              <a:t>- knowlege </a:t>
            </a:r>
            <a:r>
              <a:rPr lang="cs-CZ" sz="2800" dirty="0" err="1"/>
              <a:t>of</a:t>
            </a:r>
            <a:r>
              <a:rPr lang="cs-CZ" sz="2800" dirty="0"/>
              <a:t> </a:t>
            </a:r>
            <a:r>
              <a:rPr lang="cs-CZ" sz="2800" dirty="0" err="1" smtClean="0"/>
              <a:t>opinions</a:t>
            </a:r>
            <a:r>
              <a:rPr lang="cs-CZ" sz="2800" dirty="0" smtClean="0"/>
              <a:t> </a:t>
            </a:r>
            <a:r>
              <a:rPr lang="cs-CZ" sz="2800" dirty="0"/>
              <a:t>of various publics can help in governing them but at the same time it can empower those publics if results are </a:t>
            </a:r>
            <a:r>
              <a:rPr lang="cs-CZ" sz="2800" dirty="0" smtClean="0"/>
              <a:t>published – they were fundamentally flawed because of non-publishing results </a:t>
            </a:r>
            <a:endParaRPr lang="cs-CZ" sz="2800" dirty="0"/>
          </a:p>
          <a:p>
            <a:endParaRPr lang="cs-CZ" dirty="0"/>
          </a:p>
        </p:txBody>
      </p:sp>
    </p:spTree>
    <p:extLst>
      <p:ext uri="{BB962C8B-B14F-4D97-AF65-F5344CB8AC3E}">
        <p14:creationId xmlns:p14="http://schemas.microsoft.com/office/powerpoint/2010/main" val="169666294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endParaRPr lang="cs-CZ" dirty="0" smtClean="0"/>
          </a:p>
          <a:p>
            <a:r>
              <a:rPr lang="en-US" dirty="0" smtClean="0"/>
              <a:t>Presentation was prepared for CSDA Research Project. The work was supported from European Structural and Investments Funds, Operational </a:t>
            </a:r>
            <a:r>
              <a:rPr lang="en-US" dirty="0" err="1" smtClean="0"/>
              <a:t>Programme</a:t>
            </a:r>
            <a:r>
              <a:rPr lang="en-US" dirty="0" smtClean="0"/>
              <a:t> Research, Development and Education. (reg. no. CZ.02.1.01/0.0/0.0/16_013/0001796).</a:t>
            </a:r>
            <a:endParaRPr lang="en-US" dirty="0"/>
          </a:p>
        </p:txBody>
      </p:sp>
      <p:pic>
        <p:nvPicPr>
          <p:cNvPr id="5" name="Obrázek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748885" y="307816"/>
            <a:ext cx="6480048" cy="1440180"/>
          </a:xfrm>
          <a:prstGeom prst="rect">
            <a:avLst/>
          </a:prstGeom>
        </p:spPr>
      </p:pic>
    </p:spTree>
    <p:extLst>
      <p:ext uri="{BB962C8B-B14F-4D97-AF65-F5344CB8AC3E}">
        <p14:creationId xmlns:p14="http://schemas.microsoft.com/office/powerpoint/2010/main" val="321934717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Public opinion polls in Czechoslovakia </a:t>
            </a:r>
            <a:endParaRPr lang="cs-CZ" dirty="0"/>
          </a:p>
        </p:txBody>
      </p:sp>
      <p:sp>
        <p:nvSpPr>
          <p:cNvPr id="3" name="Zástupný symbol pro obsah 2"/>
          <p:cNvSpPr>
            <a:spLocks noGrp="1"/>
          </p:cNvSpPr>
          <p:nvPr>
            <p:ph idx="1"/>
          </p:nvPr>
        </p:nvSpPr>
        <p:spPr>
          <a:xfrm>
            <a:off x="838200" y="1440492"/>
            <a:ext cx="10515600" cy="5098093"/>
          </a:xfrm>
        </p:spPr>
        <p:txBody>
          <a:bodyPr>
            <a:normAutofit/>
          </a:bodyPr>
          <a:lstStyle/>
          <a:p>
            <a:pPr lvl="1"/>
            <a:endParaRPr lang="cs-CZ" sz="3600" dirty="0" smtClean="0"/>
          </a:p>
          <a:p>
            <a:pPr lvl="1"/>
            <a:r>
              <a:rPr lang="cs-CZ" sz="3600" dirty="0" smtClean="0"/>
              <a:t>In our presentation ve seek to introduce various </a:t>
            </a:r>
            <a:r>
              <a:rPr lang="en-US" sz="3600" dirty="0" smtClean="0"/>
              <a:t>contexts and </a:t>
            </a:r>
            <a:r>
              <a:rPr lang="cs-CZ" sz="3600" dirty="0" smtClean="0"/>
              <a:t>functions of opinion polls during period 1946-2001</a:t>
            </a:r>
            <a:r>
              <a:rPr lang="en-US" sz="3600" dirty="0" smtClean="0"/>
              <a:t> </a:t>
            </a:r>
            <a:r>
              <a:rPr lang="cs-CZ" sz="3600" dirty="0" smtClean="0"/>
              <a:t>in Czechoslovakia (and Czech Republic since 1993)</a:t>
            </a:r>
          </a:p>
          <a:p>
            <a:pPr lvl="1"/>
            <a:endParaRPr lang="en-US" sz="2800" dirty="0" smtClean="0"/>
          </a:p>
        </p:txBody>
      </p:sp>
    </p:spTree>
    <p:extLst>
      <p:ext uri="{BB962C8B-B14F-4D97-AF65-F5344CB8AC3E}">
        <p14:creationId xmlns:p14="http://schemas.microsoft.com/office/powerpoint/2010/main" val="17325282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365126"/>
            <a:ext cx="10515600" cy="1010594"/>
          </a:xfrm>
        </p:spPr>
        <p:txBody>
          <a:bodyPr/>
          <a:lstStyle/>
          <a:p>
            <a:r>
              <a:rPr lang="cs-CZ" dirty="0" err="1" smtClean="0"/>
              <a:t>Origins</a:t>
            </a:r>
            <a:r>
              <a:rPr lang="cs-CZ" dirty="0" smtClean="0"/>
              <a:t> </a:t>
            </a:r>
            <a:r>
              <a:rPr lang="cs-CZ" dirty="0" err="1" smtClean="0"/>
              <a:t>of</a:t>
            </a:r>
            <a:r>
              <a:rPr lang="cs-CZ" dirty="0" smtClean="0"/>
              <a:t> </a:t>
            </a:r>
            <a:r>
              <a:rPr lang="cs-CZ" dirty="0" err="1" smtClean="0"/>
              <a:t>modern</a:t>
            </a:r>
            <a:r>
              <a:rPr lang="cs-CZ" dirty="0" smtClean="0"/>
              <a:t> public </a:t>
            </a:r>
            <a:r>
              <a:rPr lang="cs-CZ" dirty="0" err="1" smtClean="0"/>
              <a:t>opinion</a:t>
            </a:r>
            <a:r>
              <a:rPr lang="cs-CZ" dirty="0" smtClean="0"/>
              <a:t> </a:t>
            </a:r>
            <a:r>
              <a:rPr lang="cs-CZ" dirty="0" err="1" smtClean="0"/>
              <a:t>polls</a:t>
            </a:r>
            <a:endParaRPr lang="cs-CZ" dirty="0"/>
          </a:p>
        </p:txBody>
      </p:sp>
      <p:sp>
        <p:nvSpPr>
          <p:cNvPr id="3" name="Zástupný symbol pro obsah 2"/>
          <p:cNvSpPr>
            <a:spLocks noGrp="1"/>
          </p:cNvSpPr>
          <p:nvPr>
            <p:ph idx="1"/>
          </p:nvPr>
        </p:nvSpPr>
        <p:spPr>
          <a:xfrm>
            <a:off x="838200" y="1573427"/>
            <a:ext cx="10515600" cy="4967416"/>
          </a:xfrm>
        </p:spPr>
        <p:txBody>
          <a:bodyPr/>
          <a:lstStyle/>
          <a:p>
            <a:r>
              <a:rPr lang="cs-CZ" dirty="0" smtClean="0"/>
              <a:t>USA in 30´- </a:t>
            </a:r>
            <a:r>
              <a:rPr lang="en-US" dirty="0" smtClean="0"/>
              <a:t>George </a:t>
            </a:r>
            <a:r>
              <a:rPr lang="cs-CZ" dirty="0" smtClean="0"/>
              <a:t>Gallup and Elmo Roper</a:t>
            </a:r>
            <a:endParaRPr lang="cs-CZ" dirty="0"/>
          </a:p>
          <a:p>
            <a:pPr lvl="1"/>
            <a:r>
              <a:rPr lang="cs-CZ" dirty="0" smtClean="0"/>
              <a:t>They changed the concept of public opinion – before their times public opinion ment rather opinon of elites (and contraelites) </a:t>
            </a:r>
          </a:p>
          <a:p>
            <a:r>
              <a:rPr lang="cs-CZ" dirty="0" smtClean="0"/>
              <a:t>Mainly for  Gallup </a:t>
            </a:r>
            <a:r>
              <a:rPr lang="cs-CZ" dirty="0"/>
              <a:t>public’s </a:t>
            </a:r>
            <a:r>
              <a:rPr lang="cs-CZ" dirty="0" smtClean="0"/>
              <a:t>attitudes and opinion were </a:t>
            </a:r>
            <a:r>
              <a:rPr lang="cs-CZ" dirty="0"/>
              <a:t>loaded with political wisdom, and </a:t>
            </a:r>
            <a:r>
              <a:rPr lang="cs-CZ" dirty="0" smtClean="0"/>
              <a:t>poll</a:t>
            </a:r>
            <a:r>
              <a:rPr lang="en-US" dirty="0" smtClean="0"/>
              <a:t>s</a:t>
            </a:r>
            <a:r>
              <a:rPr lang="cs-CZ" dirty="0" smtClean="0"/>
              <a:t> w</a:t>
            </a:r>
            <a:r>
              <a:rPr lang="en-US" dirty="0" smtClean="0"/>
              <a:t>ere</a:t>
            </a:r>
            <a:r>
              <a:rPr lang="cs-CZ" dirty="0" smtClean="0"/>
              <a:t> key</a:t>
            </a:r>
            <a:r>
              <a:rPr lang="en-US" dirty="0" smtClean="0"/>
              <a:t>s</a:t>
            </a:r>
            <a:r>
              <a:rPr lang="cs-CZ" dirty="0" smtClean="0"/>
              <a:t> </a:t>
            </a:r>
            <a:r>
              <a:rPr lang="cs-CZ" dirty="0"/>
              <a:t>to unlock it </a:t>
            </a:r>
            <a:endParaRPr lang="cs-CZ" dirty="0" smtClean="0"/>
          </a:p>
          <a:p>
            <a:r>
              <a:rPr lang="cs-CZ" dirty="0" smtClean="0"/>
              <a:t>„polling </a:t>
            </a:r>
            <a:r>
              <a:rPr lang="cs-CZ" i="1" dirty="0"/>
              <a:t>of </a:t>
            </a:r>
            <a:r>
              <a:rPr lang="cs-CZ" dirty="0"/>
              <a:t>the public, on the issues </a:t>
            </a:r>
            <a:r>
              <a:rPr lang="cs-CZ" dirty="0" smtClean="0"/>
              <a:t>defined </a:t>
            </a:r>
            <a:r>
              <a:rPr lang="cs-CZ" i="1" dirty="0" smtClean="0"/>
              <a:t>by </a:t>
            </a:r>
            <a:r>
              <a:rPr lang="cs-CZ" dirty="0"/>
              <a:t>the public, </a:t>
            </a:r>
            <a:r>
              <a:rPr lang="cs-CZ" i="1" dirty="0"/>
              <a:t>for </a:t>
            </a:r>
            <a:r>
              <a:rPr lang="cs-CZ" dirty="0"/>
              <a:t>the benefit of the </a:t>
            </a:r>
            <a:r>
              <a:rPr lang="cs-CZ" dirty="0" smtClean="0"/>
              <a:t>public“</a:t>
            </a:r>
            <a:endParaRPr lang="cs-CZ" dirty="0"/>
          </a:p>
        </p:txBody>
      </p:sp>
    </p:spTree>
    <p:extLst>
      <p:ext uri="{BB962C8B-B14F-4D97-AF65-F5344CB8AC3E}">
        <p14:creationId xmlns:p14="http://schemas.microsoft.com/office/powerpoint/2010/main" val="38099676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Polls</a:t>
            </a:r>
            <a:r>
              <a:rPr lang="cs-CZ" dirty="0" smtClean="0"/>
              <a:t> </a:t>
            </a:r>
            <a:r>
              <a:rPr lang="cs-CZ" dirty="0" err="1" smtClean="0"/>
              <a:t>come</a:t>
            </a:r>
            <a:r>
              <a:rPr lang="cs-CZ" dirty="0" smtClean="0"/>
              <a:t> to </a:t>
            </a:r>
            <a:r>
              <a:rPr lang="cs-CZ" dirty="0" err="1" smtClean="0"/>
              <a:t>Czechoslovakia</a:t>
            </a:r>
            <a:endParaRPr lang="cs-CZ" dirty="0"/>
          </a:p>
        </p:txBody>
      </p:sp>
      <p:sp>
        <p:nvSpPr>
          <p:cNvPr id="3" name="Zástupný symbol pro obsah 2"/>
          <p:cNvSpPr>
            <a:spLocks noGrp="1"/>
          </p:cNvSpPr>
          <p:nvPr>
            <p:ph idx="1"/>
          </p:nvPr>
        </p:nvSpPr>
        <p:spPr/>
        <p:txBody>
          <a:bodyPr>
            <a:normAutofit/>
          </a:bodyPr>
          <a:lstStyle/>
          <a:p>
            <a:r>
              <a:rPr lang="cs-CZ" dirty="0"/>
              <a:t>Institute for public opinion research (IPOR) </a:t>
            </a:r>
            <a:r>
              <a:rPr lang="cs-CZ" dirty="0" smtClean="0"/>
              <a:t>was established in </a:t>
            </a:r>
            <a:r>
              <a:rPr lang="en-US" dirty="0" smtClean="0"/>
              <a:t>1946 – influence</a:t>
            </a:r>
            <a:r>
              <a:rPr lang="cs-CZ" dirty="0" smtClean="0"/>
              <a:t>d by</a:t>
            </a:r>
            <a:r>
              <a:rPr lang="en-US" dirty="0" smtClean="0"/>
              <a:t> Gallup</a:t>
            </a:r>
            <a:r>
              <a:rPr lang="cs-CZ" dirty="0" smtClean="0"/>
              <a:t>´s method and Gallup´s mission </a:t>
            </a:r>
            <a:endParaRPr lang="en-US" dirty="0" smtClean="0"/>
          </a:p>
          <a:p>
            <a:pPr lvl="1"/>
            <a:r>
              <a:rPr lang="cs-CZ" dirty="0" smtClean="0"/>
              <a:t>IPOR was d</a:t>
            </a:r>
            <a:r>
              <a:rPr lang="en-US" dirty="0" smtClean="0"/>
              <a:t>epartment of Ministry of information</a:t>
            </a:r>
          </a:p>
          <a:p>
            <a:r>
              <a:rPr lang="en-US" dirty="0" smtClean="0"/>
              <a:t>After </a:t>
            </a:r>
            <a:r>
              <a:rPr lang="cs-CZ" dirty="0" smtClean="0"/>
              <a:t> February </a:t>
            </a:r>
            <a:r>
              <a:rPr lang="en-US" dirty="0" smtClean="0"/>
              <a:t>1948</a:t>
            </a:r>
            <a:r>
              <a:rPr lang="cs-CZ" dirty="0" smtClean="0"/>
              <a:t> (coup d'état led by Communist party) </a:t>
            </a:r>
            <a:r>
              <a:rPr lang="en-US" dirty="0" smtClean="0"/>
              <a:t> research activities were more and more restricted and in 1950 Institute was closed d</a:t>
            </a:r>
            <a:r>
              <a:rPr lang="cs-CZ" dirty="0" smtClean="0"/>
              <a:t>o</a:t>
            </a:r>
            <a:r>
              <a:rPr lang="en-US" dirty="0" smtClean="0"/>
              <a:t>wn</a:t>
            </a:r>
            <a:endParaRPr lang="cs-CZ" dirty="0"/>
          </a:p>
          <a:p>
            <a:r>
              <a:rPr lang="cs-CZ" dirty="0" smtClean="0"/>
              <a:t>In the same period sociology was destroyed as a „</a:t>
            </a:r>
            <a:r>
              <a:rPr lang="en-US" dirty="0" smtClean="0"/>
              <a:t>bourgeois pseudoscience</a:t>
            </a:r>
            <a:r>
              <a:rPr lang="cs-CZ" dirty="0" smtClean="0"/>
              <a:t>“</a:t>
            </a:r>
            <a:endParaRPr lang="en-US" dirty="0"/>
          </a:p>
          <a:p>
            <a:endParaRPr lang="en-US" dirty="0"/>
          </a:p>
        </p:txBody>
      </p:sp>
    </p:spTree>
    <p:extLst>
      <p:ext uri="{BB962C8B-B14F-4D97-AF65-F5344CB8AC3E}">
        <p14:creationId xmlns:p14="http://schemas.microsoft.com/office/powerpoint/2010/main" val="38716729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Renewal</a:t>
            </a:r>
            <a:r>
              <a:rPr lang="cs-CZ" dirty="0" smtClean="0"/>
              <a:t> </a:t>
            </a:r>
            <a:r>
              <a:rPr lang="cs-CZ" dirty="0" err="1" smtClean="0"/>
              <a:t>of</a:t>
            </a:r>
            <a:r>
              <a:rPr lang="cs-CZ" dirty="0" smtClean="0"/>
              <a:t> public </a:t>
            </a:r>
            <a:r>
              <a:rPr lang="cs-CZ" dirty="0" err="1" smtClean="0"/>
              <a:t>opinion</a:t>
            </a:r>
            <a:r>
              <a:rPr lang="cs-CZ" dirty="0" smtClean="0"/>
              <a:t> </a:t>
            </a:r>
            <a:r>
              <a:rPr lang="cs-CZ" dirty="0" err="1" smtClean="0"/>
              <a:t>research</a:t>
            </a:r>
            <a:r>
              <a:rPr lang="cs-CZ" dirty="0" smtClean="0"/>
              <a:t> in 60´</a:t>
            </a:r>
            <a:endParaRPr lang="cs-CZ" dirty="0"/>
          </a:p>
        </p:txBody>
      </p:sp>
      <p:sp>
        <p:nvSpPr>
          <p:cNvPr id="3" name="Zástupný symbol pro obsah 2"/>
          <p:cNvSpPr>
            <a:spLocks noGrp="1"/>
          </p:cNvSpPr>
          <p:nvPr>
            <p:ph idx="1"/>
          </p:nvPr>
        </p:nvSpPr>
        <p:spPr/>
        <p:txBody>
          <a:bodyPr/>
          <a:lstStyle/>
          <a:p>
            <a:r>
              <a:rPr lang="en-US" dirty="0"/>
              <a:t>Around the mid-1960s </a:t>
            </a:r>
            <a:r>
              <a:rPr lang="cs-CZ" dirty="0" smtClean="0"/>
              <a:t>- rapid </a:t>
            </a:r>
            <a:r>
              <a:rPr lang="cs-CZ" dirty="0"/>
              <a:t>r</a:t>
            </a:r>
            <a:r>
              <a:rPr lang="cs-CZ" dirty="0" smtClean="0"/>
              <a:t>enewal of all sociology branches </a:t>
            </a:r>
            <a:endParaRPr lang="cs-CZ" dirty="0"/>
          </a:p>
          <a:p>
            <a:pPr lvl="1"/>
            <a:r>
              <a:rPr lang="cs-CZ" dirty="0" smtClean="0"/>
              <a:t>Reformists in Communist party hoped that social sciences can help them  (e. g. with managing economy)</a:t>
            </a:r>
          </a:p>
          <a:p>
            <a:pPr lvl="1"/>
            <a:endParaRPr lang="cs-CZ" dirty="0" smtClean="0"/>
          </a:p>
          <a:p>
            <a:r>
              <a:rPr lang="cs-CZ" dirty="0" smtClean="0"/>
              <a:t>IPOR was reestablished in 1967 as independent institute under  Academy of sciences.</a:t>
            </a:r>
          </a:p>
          <a:p>
            <a:r>
              <a:rPr lang="cs-CZ" dirty="0" smtClean="0"/>
              <a:t>Started with „apolitical“ surveys (lifestyle, health), but openly political topics followed soon</a:t>
            </a:r>
            <a:endParaRPr lang="cs-CZ" dirty="0"/>
          </a:p>
          <a:p>
            <a:endParaRPr lang="cs-CZ" dirty="0"/>
          </a:p>
        </p:txBody>
      </p:sp>
    </p:spTree>
    <p:extLst>
      <p:ext uri="{BB962C8B-B14F-4D97-AF65-F5344CB8AC3E}">
        <p14:creationId xmlns:p14="http://schemas.microsoft.com/office/powerpoint/2010/main" val="329506836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365125"/>
            <a:ext cx="10515600" cy="1150637"/>
          </a:xfrm>
        </p:spPr>
        <p:txBody>
          <a:bodyPr>
            <a:normAutofit fontScale="90000"/>
          </a:bodyPr>
          <a:lstStyle/>
          <a:p>
            <a:r>
              <a:rPr lang="en-US" dirty="0" smtClean="0"/>
              <a:t>Public a</a:t>
            </a:r>
            <a:r>
              <a:rPr lang="cs-CZ" dirty="0" smtClean="0"/>
              <a:t>c</a:t>
            </a:r>
            <a:r>
              <a:rPr lang="en-US" dirty="0" smtClean="0"/>
              <a:t>tivity of </a:t>
            </a:r>
            <a:r>
              <a:rPr lang="cs-CZ" dirty="0" smtClean="0"/>
              <a:t>IPOR </a:t>
            </a:r>
            <a:r>
              <a:rPr lang="en-US" dirty="0" smtClean="0"/>
              <a:t>during Prague spring (1968)</a:t>
            </a:r>
            <a:endParaRPr lang="en-US" dirty="0"/>
          </a:p>
        </p:txBody>
      </p:sp>
      <p:sp>
        <p:nvSpPr>
          <p:cNvPr id="3" name="Zástupný symbol pro obsah 2"/>
          <p:cNvSpPr>
            <a:spLocks noGrp="1"/>
          </p:cNvSpPr>
          <p:nvPr>
            <p:ph idx="1"/>
          </p:nvPr>
        </p:nvSpPr>
        <p:spPr>
          <a:xfrm>
            <a:off x="838200" y="1825624"/>
            <a:ext cx="10515600" cy="4788117"/>
          </a:xfrm>
        </p:spPr>
        <p:txBody>
          <a:bodyPr/>
          <a:lstStyle/>
          <a:p>
            <a:r>
              <a:rPr lang="cs-CZ" dirty="0" smtClean="0"/>
              <a:t>During 1968 IPOR carried out several polls targeted at political topics </a:t>
            </a:r>
          </a:p>
          <a:p>
            <a:pPr marL="457200" lvl="1" indent="0">
              <a:buNone/>
            </a:pPr>
            <a:endParaRPr lang="cs-CZ" dirty="0" smtClean="0"/>
          </a:p>
          <a:p>
            <a:r>
              <a:rPr lang="cs-CZ" dirty="0" smtClean="0"/>
              <a:t>Through public presentation of results IPOR became important actor in „Prague spring“ process </a:t>
            </a:r>
          </a:p>
          <a:p>
            <a:endParaRPr lang="cs-CZ" dirty="0"/>
          </a:p>
          <a:p>
            <a:r>
              <a:rPr lang="cs-CZ" dirty="0" smtClean="0"/>
              <a:t>Example: Trust in Communist party (July 1968)</a:t>
            </a:r>
            <a:endParaRPr lang="cs-CZ" dirty="0"/>
          </a:p>
        </p:txBody>
      </p:sp>
      <p:graphicFrame>
        <p:nvGraphicFramePr>
          <p:cNvPr id="4" name="Table 3"/>
          <p:cNvGraphicFramePr>
            <a:graphicFrameLocks noGrp="1"/>
          </p:cNvGraphicFramePr>
          <p:nvPr>
            <p:extLst>
              <p:ext uri="{D42A27DB-BD31-4B8C-83A1-F6EECF244321}">
                <p14:modId xmlns:p14="http://schemas.microsoft.com/office/powerpoint/2010/main" val="4007467222"/>
              </p:ext>
            </p:extLst>
          </p:nvPr>
        </p:nvGraphicFramePr>
        <p:xfrm>
          <a:off x="2329839" y="4584522"/>
          <a:ext cx="6651322" cy="1989917"/>
        </p:xfrm>
        <a:graphic>
          <a:graphicData uri="http://schemas.openxmlformats.org/drawingml/2006/table">
            <a:tbl>
              <a:tblPr>
                <a:tableStyleId>{5C22544A-7EE6-4342-B048-85BDC9FD1C3A}</a:tableStyleId>
              </a:tblPr>
              <a:tblGrid>
                <a:gridCol w="2768254"/>
                <a:gridCol w="1388822"/>
                <a:gridCol w="1247123"/>
                <a:gridCol w="1247123"/>
              </a:tblGrid>
              <a:tr h="469727">
                <a:tc>
                  <a:txBody>
                    <a:bodyPr/>
                    <a:lstStyle/>
                    <a:p>
                      <a:pPr algn="l" fontAlgn="b"/>
                      <a:r>
                        <a:rPr lang="cs-CZ" sz="1600" u="none" strike="noStrike" dirty="0" smtClean="0">
                          <a:effectLst/>
                        </a:rPr>
                        <a:t>In %</a:t>
                      </a:r>
                      <a:endParaRPr lang="en-US" sz="1600" b="0" i="0" u="none" strike="noStrike" dirty="0">
                        <a:effectLst/>
                        <a:latin typeface="Arial"/>
                      </a:endParaRPr>
                    </a:p>
                  </a:txBody>
                  <a:tcPr marL="9525" marR="9525" marT="9525" marB="0" anchor="b"/>
                </a:tc>
                <a:tc>
                  <a:txBody>
                    <a:bodyPr/>
                    <a:lstStyle/>
                    <a:p>
                      <a:pPr algn="ctr" fontAlgn="b"/>
                      <a:r>
                        <a:rPr lang="cs-CZ" sz="1600" u="none" strike="noStrike" dirty="0" smtClean="0">
                          <a:effectLst/>
                        </a:rPr>
                        <a:t>Czechoslovakia</a:t>
                      </a:r>
                      <a:endParaRPr lang="en-US" sz="1600" b="0" i="0" u="none" strike="noStrike" dirty="0">
                        <a:effectLst/>
                        <a:latin typeface="Arial"/>
                      </a:endParaRPr>
                    </a:p>
                  </a:txBody>
                  <a:tcPr marL="9525" marR="9525" marT="9525" marB="0" anchor="b"/>
                </a:tc>
                <a:tc>
                  <a:txBody>
                    <a:bodyPr/>
                    <a:lstStyle/>
                    <a:p>
                      <a:pPr algn="ctr" fontAlgn="b"/>
                      <a:r>
                        <a:rPr lang="cs-CZ" sz="1600" u="none" strike="noStrike" dirty="0" smtClean="0">
                          <a:effectLst/>
                        </a:rPr>
                        <a:t>Czechia</a:t>
                      </a:r>
                      <a:endParaRPr lang="en-US" sz="1600" b="0" i="0" u="none" strike="noStrike" dirty="0">
                        <a:effectLst/>
                        <a:latin typeface="Arial"/>
                      </a:endParaRPr>
                    </a:p>
                  </a:txBody>
                  <a:tcPr marL="9525" marR="9525" marT="9525" marB="0" anchor="b"/>
                </a:tc>
                <a:tc>
                  <a:txBody>
                    <a:bodyPr/>
                    <a:lstStyle/>
                    <a:p>
                      <a:pPr algn="ctr" fontAlgn="b"/>
                      <a:r>
                        <a:rPr lang="cs-CZ" sz="1600" u="none" strike="noStrike" dirty="0" smtClean="0">
                          <a:effectLst/>
                        </a:rPr>
                        <a:t>Slovakia</a:t>
                      </a:r>
                      <a:endParaRPr lang="en-US" sz="1600" b="0" i="0" u="none" strike="noStrike" dirty="0">
                        <a:effectLst/>
                        <a:latin typeface="Arial"/>
                      </a:endParaRPr>
                    </a:p>
                  </a:txBody>
                  <a:tcPr marL="9525" marR="9525" marT="9525" marB="0" anchor="b"/>
                </a:tc>
              </a:tr>
              <a:tr h="234864">
                <a:tc>
                  <a:txBody>
                    <a:bodyPr/>
                    <a:lstStyle/>
                    <a:p>
                      <a:pPr algn="l" fontAlgn="b"/>
                      <a:endParaRPr lang="en-US" sz="1600" b="0" i="0" u="none" strike="noStrike" dirty="0">
                        <a:effectLst/>
                        <a:latin typeface="Arial"/>
                      </a:endParaRPr>
                    </a:p>
                  </a:txBody>
                  <a:tcPr marL="9525" marR="9525" marT="9525" marB="0" anchor="b"/>
                </a:tc>
                <a:tc>
                  <a:txBody>
                    <a:bodyPr/>
                    <a:lstStyle/>
                    <a:p>
                      <a:pPr algn="ctr" fontAlgn="b"/>
                      <a:r>
                        <a:rPr lang="en-US" sz="1600" u="none" strike="noStrike" dirty="0">
                          <a:effectLst/>
                        </a:rPr>
                        <a:t> </a:t>
                      </a:r>
                      <a:endParaRPr lang="en-US" sz="1600" b="0" i="0" u="none" strike="noStrike" dirty="0">
                        <a:effectLst/>
                        <a:latin typeface="Arial"/>
                      </a:endParaRPr>
                    </a:p>
                  </a:txBody>
                  <a:tcPr marL="9525" marR="9525" marT="9525" marB="0" anchor="b"/>
                </a:tc>
                <a:tc>
                  <a:txBody>
                    <a:bodyPr/>
                    <a:lstStyle/>
                    <a:p>
                      <a:pPr algn="ctr" fontAlgn="b"/>
                      <a:r>
                        <a:rPr lang="en-US" sz="1600" u="none" strike="noStrike" dirty="0">
                          <a:effectLst/>
                        </a:rPr>
                        <a:t> </a:t>
                      </a:r>
                      <a:endParaRPr lang="en-US" sz="1600" b="0" i="0" u="none" strike="noStrike" dirty="0">
                        <a:effectLst/>
                        <a:latin typeface="Arial"/>
                      </a:endParaRPr>
                    </a:p>
                  </a:txBody>
                  <a:tcPr marL="9525" marR="9525" marT="9525" marB="0" anchor="b"/>
                </a:tc>
                <a:tc>
                  <a:txBody>
                    <a:bodyPr/>
                    <a:lstStyle/>
                    <a:p>
                      <a:pPr algn="ctr" fontAlgn="b"/>
                      <a:r>
                        <a:rPr lang="en-US" sz="1600" u="none" strike="noStrike" dirty="0">
                          <a:effectLst/>
                        </a:rPr>
                        <a:t> </a:t>
                      </a:r>
                      <a:endParaRPr lang="en-US" sz="1600" b="0" i="0" u="none" strike="noStrike" dirty="0">
                        <a:effectLst/>
                        <a:latin typeface="Arial"/>
                      </a:endParaRPr>
                    </a:p>
                  </a:txBody>
                  <a:tcPr marL="9525" marR="9525" marT="9525" marB="0" anchor="b"/>
                </a:tc>
              </a:tr>
              <a:tr h="234864">
                <a:tc>
                  <a:txBody>
                    <a:bodyPr/>
                    <a:lstStyle/>
                    <a:p>
                      <a:pPr algn="l" fontAlgn="b"/>
                      <a:r>
                        <a:rPr lang="cs-CZ" sz="1600" u="none" strike="noStrike" dirty="0" smtClean="0">
                          <a:effectLst/>
                        </a:rPr>
                        <a:t>Full trust</a:t>
                      </a:r>
                      <a:endParaRPr lang="en-US" sz="1600" b="0" i="0" u="none" strike="noStrike" dirty="0">
                        <a:effectLst/>
                        <a:latin typeface="Arial"/>
                      </a:endParaRPr>
                    </a:p>
                  </a:txBody>
                  <a:tcPr marL="9525" marR="9525" marT="9525" marB="0" anchor="b"/>
                </a:tc>
                <a:tc>
                  <a:txBody>
                    <a:bodyPr/>
                    <a:lstStyle/>
                    <a:p>
                      <a:pPr algn="ctr" fontAlgn="b"/>
                      <a:r>
                        <a:rPr lang="en-US" sz="1600" u="none" strike="noStrike" dirty="0">
                          <a:effectLst/>
                        </a:rPr>
                        <a:t>11</a:t>
                      </a:r>
                      <a:endParaRPr lang="en-US" sz="1600" b="0" i="0" u="none" strike="noStrike" dirty="0">
                        <a:effectLst/>
                        <a:latin typeface="Arial"/>
                      </a:endParaRPr>
                    </a:p>
                  </a:txBody>
                  <a:tcPr marL="9525" marR="9525" marT="9525" marB="0" anchor="b"/>
                </a:tc>
                <a:tc>
                  <a:txBody>
                    <a:bodyPr/>
                    <a:lstStyle/>
                    <a:p>
                      <a:pPr algn="ctr" fontAlgn="b"/>
                      <a:r>
                        <a:rPr lang="en-US" sz="1600" u="none" strike="noStrike" dirty="0">
                          <a:effectLst/>
                        </a:rPr>
                        <a:t>10</a:t>
                      </a:r>
                      <a:endParaRPr lang="en-US" sz="1600" b="0" i="0" u="none" strike="noStrike" dirty="0">
                        <a:effectLst/>
                        <a:latin typeface="Arial"/>
                      </a:endParaRPr>
                    </a:p>
                  </a:txBody>
                  <a:tcPr marL="9525" marR="9525" marT="9525" marB="0" anchor="b"/>
                </a:tc>
                <a:tc>
                  <a:txBody>
                    <a:bodyPr/>
                    <a:lstStyle/>
                    <a:p>
                      <a:pPr algn="ctr" fontAlgn="b"/>
                      <a:r>
                        <a:rPr lang="en-US" sz="1600" u="none" strike="noStrike" dirty="0">
                          <a:effectLst/>
                        </a:rPr>
                        <a:t>12</a:t>
                      </a:r>
                      <a:endParaRPr lang="en-US" sz="1600" b="0" i="0" u="none" strike="noStrike" dirty="0">
                        <a:effectLst/>
                        <a:latin typeface="Arial"/>
                      </a:endParaRPr>
                    </a:p>
                  </a:txBody>
                  <a:tcPr marL="9525" marR="9525" marT="9525" marB="0" anchor="b"/>
                </a:tc>
              </a:tr>
              <a:tr h="234864">
                <a:tc>
                  <a:txBody>
                    <a:bodyPr/>
                    <a:lstStyle/>
                    <a:p>
                      <a:pPr algn="l" fontAlgn="b"/>
                      <a:r>
                        <a:rPr lang="cs-CZ" sz="1600" u="none" strike="noStrike" dirty="0" smtClean="0">
                          <a:effectLst/>
                        </a:rPr>
                        <a:t>Rather trust </a:t>
                      </a:r>
                      <a:endParaRPr lang="en-US" sz="1600" b="0" i="0" u="none" strike="noStrike" dirty="0">
                        <a:effectLst/>
                        <a:latin typeface="Arial"/>
                      </a:endParaRPr>
                    </a:p>
                  </a:txBody>
                  <a:tcPr marL="9525" marR="9525" marT="9525" marB="0" anchor="b"/>
                </a:tc>
                <a:tc>
                  <a:txBody>
                    <a:bodyPr/>
                    <a:lstStyle/>
                    <a:p>
                      <a:pPr algn="ctr" fontAlgn="b"/>
                      <a:r>
                        <a:rPr lang="en-US" sz="1600" u="none" strike="noStrike" dirty="0">
                          <a:effectLst/>
                        </a:rPr>
                        <a:t>40</a:t>
                      </a:r>
                      <a:endParaRPr lang="en-US" sz="1600" b="0" i="0" u="none" strike="noStrike" dirty="0">
                        <a:effectLst/>
                        <a:latin typeface="Arial"/>
                      </a:endParaRPr>
                    </a:p>
                  </a:txBody>
                  <a:tcPr marL="9525" marR="9525" marT="9525" marB="0" anchor="b"/>
                </a:tc>
                <a:tc>
                  <a:txBody>
                    <a:bodyPr/>
                    <a:lstStyle/>
                    <a:p>
                      <a:pPr algn="ctr" fontAlgn="b"/>
                      <a:r>
                        <a:rPr lang="en-US" sz="1600" u="none" strike="noStrike" dirty="0">
                          <a:effectLst/>
                        </a:rPr>
                        <a:t>34</a:t>
                      </a:r>
                      <a:endParaRPr lang="en-US" sz="1600" b="0" i="0" u="none" strike="noStrike" dirty="0">
                        <a:effectLst/>
                        <a:latin typeface="Arial"/>
                      </a:endParaRPr>
                    </a:p>
                  </a:txBody>
                  <a:tcPr marL="9525" marR="9525" marT="9525" marB="0" anchor="b"/>
                </a:tc>
                <a:tc>
                  <a:txBody>
                    <a:bodyPr/>
                    <a:lstStyle/>
                    <a:p>
                      <a:pPr algn="ctr" fontAlgn="b"/>
                      <a:r>
                        <a:rPr lang="en-US" sz="1600" u="none" strike="noStrike" dirty="0">
                          <a:effectLst/>
                        </a:rPr>
                        <a:t>52</a:t>
                      </a:r>
                      <a:endParaRPr lang="en-US" sz="1600" b="0" i="0" u="none" strike="noStrike" dirty="0">
                        <a:effectLst/>
                        <a:latin typeface="Arial"/>
                      </a:endParaRPr>
                    </a:p>
                  </a:txBody>
                  <a:tcPr marL="9525" marR="9525" marT="9525" marB="0" anchor="b"/>
                </a:tc>
              </a:tr>
              <a:tr h="234864">
                <a:tc>
                  <a:txBody>
                    <a:bodyPr/>
                    <a:lstStyle/>
                    <a:p>
                      <a:pPr algn="l" fontAlgn="b"/>
                      <a:r>
                        <a:rPr lang="cs-CZ" sz="1600" u="none" strike="noStrike" dirty="0" smtClean="0">
                          <a:effectLst/>
                        </a:rPr>
                        <a:t>Neither/nor</a:t>
                      </a:r>
                      <a:endParaRPr lang="en-US" sz="1600" b="0" i="0" u="none" strike="noStrike" dirty="0">
                        <a:effectLst/>
                        <a:latin typeface="Arial"/>
                      </a:endParaRPr>
                    </a:p>
                  </a:txBody>
                  <a:tcPr marL="9525" marR="9525" marT="9525" marB="0" anchor="b"/>
                </a:tc>
                <a:tc>
                  <a:txBody>
                    <a:bodyPr/>
                    <a:lstStyle/>
                    <a:p>
                      <a:pPr algn="ctr" fontAlgn="b"/>
                      <a:r>
                        <a:rPr lang="en-US" sz="1600" u="none" strike="noStrike" dirty="0">
                          <a:effectLst/>
                        </a:rPr>
                        <a:t>36</a:t>
                      </a:r>
                      <a:endParaRPr lang="en-US" sz="1600" b="0" i="0" u="none" strike="noStrike" dirty="0">
                        <a:effectLst/>
                        <a:latin typeface="Arial"/>
                      </a:endParaRPr>
                    </a:p>
                  </a:txBody>
                  <a:tcPr marL="9525" marR="9525" marT="9525" marB="0" anchor="b"/>
                </a:tc>
                <a:tc>
                  <a:txBody>
                    <a:bodyPr/>
                    <a:lstStyle/>
                    <a:p>
                      <a:pPr algn="ctr" fontAlgn="b"/>
                      <a:r>
                        <a:rPr lang="en-US" sz="1600" u="none" strike="noStrike" dirty="0">
                          <a:effectLst/>
                        </a:rPr>
                        <a:t>39</a:t>
                      </a:r>
                      <a:endParaRPr lang="en-US" sz="1600" b="0" i="0" u="none" strike="noStrike" dirty="0">
                        <a:effectLst/>
                        <a:latin typeface="Arial"/>
                      </a:endParaRPr>
                    </a:p>
                  </a:txBody>
                  <a:tcPr marL="9525" marR="9525" marT="9525" marB="0" anchor="b"/>
                </a:tc>
                <a:tc>
                  <a:txBody>
                    <a:bodyPr/>
                    <a:lstStyle/>
                    <a:p>
                      <a:pPr algn="ctr" fontAlgn="b"/>
                      <a:r>
                        <a:rPr lang="en-US" sz="1600" u="none" strike="noStrike" dirty="0">
                          <a:effectLst/>
                        </a:rPr>
                        <a:t>31</a:t>
                      </a:r>
                      <a:endParaRPr lang="en-US" sz="1600" b="0" i="0" u="none" strike="noStrike" dirty="0">
                        <a:effectLst/>
                        <a:latin typeface="Arial"/>
                      </a:endParaRPr>
                    </a:p>
                  </a:txBody>
                  <a:tcPr marL="9525" marR="9525" marT="9525" marB="0" anchor="b"/>
                </a:tc>
              </a:tr>
              <a:tr h="234864">
                <a:tc>
                  <a:txBody>
                    <a:bodyPr/>
                    <a:lstStyle/>
                    <a:p>
                      <a:pPr algn="l" fontAlgn="b"/>
                      <a:r>
                        <a:rPr lang="cs-CZ" sz="1600" u="none" strike="noStrike" dirty="0" smtClean="0">
                          <a:effectLst/>
                        </a:rPr>
                        <a:t>Rather distrust</a:t>
                      </a:r>
                      <a:endParaRPr lang="en-US" sz="1600" b="0" i="0" u="none" strike="noStrike" dirty="0">
                        <a:effectLst/>
                        <a:latin typeface="Arial"/>
                      </a:endParaRPr>
                    </a:p>
                  </a:txBody>
                  <a:tcPr marL="9525" marR="9525" marT="9525" marB="0" anchor="b"/>
                </a:tc>
                <a:tc>
                  <a:txBody>
                    <a:bodyPr/>
                    <a:lstStyle/>
                    <a:p>
                      <a:pPr algn="ctr" fontAlgn="b"/>
                      <a:r>
                        <a:rPr lang="en-US" sz="1600" u="none" strike="noStrike" dirty="0">
                          <a:effectLst/>
                        </a:rPr>
                        <a:t>10</a:t>
                      </a:r>
                      <a:endParaRPr lang="en-US" sz="1600" b="0" i="0" u="none" strike="noStrike" dirty="0">
                        <a:effectLst/>
                        <a:latin typeface="Arial"/>
                      </a:endParaRPr>
                    </a:p>
                  </a:txBody>
                  <a:tcPr marL="9525" marR="9525" marT="9525" marB="0" anchor="b"/>
                </a:tc>
                <a:tc>
                  <a:txBody>
                    <a:bodyPr/>
                    <a:lstStyle/>
                    <a:p>
                      <a:pPr algn="ctr" fontAlgn="b"/>
                      <a:r>
                        <a:rPr lang="en-US" sz="1600" u="none" strike="noStrike" dirty="0">
                          <a:effectLst/>
                        </a:rPr>
                        <a:t>13</a:t>
                      </a:r>
                      <a:endParaRPr lang="en-US" sz="1600" b="0" i="0" u="none" strike="noStrike" dirty="0">
                        <a:effectLst/>
                        <a:latin typeface="Arial"/>
                      </a:endParaRPr>
                    </a:p>
                  </a:txBody>
                  <a:tcPr marL="9525" marR="9525" marT="9525" marB="0" anchor="b"/>
                </a:tc>
                <a:tc>
                  <a:txBody>
                    <a:bodyPr/>
                    <a:lstStyle/>
                    <a:p>
                      <a:pPr algn="ctr" fontAlgn="b"/>
                      <a:r>
                        <a:rPr lang="en-US" sz="1600" u="none" strike="noStrike" dirty="0">
                          <a:effectLst/>
                        </a:rPr>
                        <a:t>5</a:t>
                      </a:r>
                      <a:endParaRPr lang="en-US" sz="1600" b="0" i="0" u="none" strike="noStrike" dirty="0">
                        <a:effectLst/>
                        <a:latin typeface="Arial"/>
                      </a:endParaRPr>
                    </a:p>
                  </a:txBody>
                  <a:tcPr marL="9525" marR="9525" marT="9525" marB="0" anchor="b"/>
                </a:tc>
              </a:tr>
              <a:tr h="234864">
                <a:tc>
                  <a:txBody>
                    <a:bodyPr/>
                    <a:lstStyle/>
                    <a:p>
                      <a:pPr algn="l" fontAlgn="b"/>
                      <a:r>
                        <a:rPr lang="cs-CZ" sz="1600" u="none" strike="noStrike" dirty="0" smtClean="0">
                          <a:effectLst/>
                        </a:rPr>
                        <a:t>Full distrust</a:t>
                      </a:r>
                      <a:endParaRPr lang="en-US" sz="1600" b="0" i="0" u="none" strike="noStrike" dirty="0">
                        <a:effectLst/>
                        <a:latin typeface="Arial"/>
                      </a:endParaRPr>
                    </a:p>
                  </a:txBody>
                  <a:tcPr marL="9525" marR="9525" marT="9525" marB="0" anchor="b"/>
                </a:tc>
                <a:tc>
                  <a:txBody>
                    <a:bodyPr/>
                    <a:lstStyle/>
                    <a:p>
                      <a:pPr algn="ctr" fontAlgn="b"/>
                      <a:r>
                        <a:rPr lang="en-US" sz="1600" u="none" strike="noStrike" dirty="0">
                          <a:effectLst/>
                        </a:rPr>
                        <a:t>3</a:t>
                      </a:r>
                      <a:endParaRPr lang="en-US" sz="1600" b="0" i="0" u="none" strike="noStrike" dirty="0">
                        <a:effectLst/>
                        <a:latin typeface="Arial"/>
                      </a:endParaRPr>
                    </a:p>
                  </a:txBody>
                  <a:tcPr marL="9525" marR="9525" marT="9525" marB="0" anchor="b"/>
                </a:tc>
                <a:tc>
                  <a:txBody>
                    <a:bodyPr/>
                    <a:lstStyle/>
                    <a:p>
                      <a:pPr algn="ctr" fontAlgn="b"/>
                      <a:r>
                        <a:rPr lang="en-US" sz="1600" u="none" strike="noStrike" dirty="0">
                          <a:effectLst/>
                        </a:rPr>
                        <a:t>4</a:t>
                      </a:r>
                      <a:endParaRPr lang="en-US" sz="1600" b="0" i="0" u="none" strike="noStrike" dirty="0">
                        <a:effectLst/>
                        <a:latin typeface="Arial"/>
                      </a:endParaRPr>
                    </a:p>
                  </a:txBody>
                  <a:tcPr marL="9525" marR="9525" marT="9525" marB="0" anchor="b"/>
                </a:tc>
                <a:tc>
                  <a:txBody>
                    <a:bodyPr/>
                    <a:lstStyle/>
                    <a:p>
                      <a:pPr algn="ctr" fontAlgn="b"/>
                      <a:r>
                        <a:rPr lang="en-US" sz="1600" u="none" strike="noStrike" dirty="0">
                          <a:effectLst/>
                        </a:rPr>
                        <a:t>0</a:t>
                      </a:r>
                      <a:endParaRPr lang="en-US" sz="1600" b="0" i="0" u="none" strike="noStrike" dirty="0">
                        <a:effectLst/>
                        <a:latin typeface="Arial"/>
                      </a:endParaRPr>
                    </a:p>
                  </a:txBody>
                  <a:tcPr marL="9525" marR="9525" marT="9525" marB="0" anchor="b"/>
                </a:tc>
              </a:tr>
            </a:tbl>
          </a:graphicData>
        </a:graphic>
      </p:graphicFrame>
    </p:spTree>
    <p:extLst>
      <p:ext uri="{BB962C8B-B14F-4D97-AF65-F5344CB8AC3E}">
        <p14:creationId xmlns:p14="http://schemas.microsoft.com/office/powerpoint/2010/main" val="20532270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Public opinion in era of so called „normalization“  (1969 – 1989)</a:t>
            </a:r>
            <a:endParaRPr lang="cs-CZ" dirty="0"/>
          </a:p>
        </p:txBody>
      </p:sp>
      <p:sp>
        <p:nvSpPr>
          <p:cNvPr id="3" name="Zástupný symbol pro obsah 2"/>
          <p:cNvSpPr>
            <a:spLocks noGrp="1"/>
          </p:cNvSpPr>
          <p:nvPr>
            <p:ph idx="1"/>
          </p:nvPr>
        </p:nvSpPr>
        <p:spPr>
          <a:xfrm>
            <a:off x="838200" y="1825624"/>
            <a:ext cx="10515600" cy="4800643"/>
          </a:xfrm>
        </p:spPr>
        <p:txBody>
          <a:bodyPr>
            <a:normAutofit lnSpcReduction="10000"/>
          </a:bodyPr>
          <a:lstStyle/>
          <a:p>
            <a:r>
              <a:rPr lang="cs-CZ" dirty="0" smtClean="0"/>
              <a:t>After August 1968 when </a:t>
            </a:r>
            <a:r>
              <a:rPr lang="en-US" dirty="0"/>
              <a:t>The Warsaw </a:t>
            </a:r>
            <a:r>
              <a:rPr lang="en-US" dirty="0" smtClean="0"/>
              <a:t>Pact</a:t>
            </a:r>
            <a:r>
              <a:rPr lang="cs-CZ" dirty="0" smtClean="0"/>
              <a:t> troops stopped reform process in political sphere</a:t>
            </a:r>
            <a:r>
              <a:rPr lang="en-US" dirty="0" smtClean="0"/>
              <a:t>,</a:t>
            </a:r>
            <a:r>
              <a:rPr lang="cs-CZ" dirty="0" smtClean="0"/>
              <a:t> IPOR continued for some time with surveys whose results could be interpreted as </a:t>
            </a:r>
            <a:r>
              <a:rPr lang="cs-CZ" dirty="0"/>
              <a:t>p</a:t>
            </a:r>
            <a:r>
              <a:rPr lang="cs-CZ" dirty="0" smtClean="0"/>
              <a:t>otentially critical to political sphere, but Institute was more cautious with their publication.</a:t>
            </a:r>
          </a:p>
          <a:p>
            <a:r>
              <a:rPr lang="cs-CZ" dirty="0" smtClean="0"/>
              <a:t>At the beginning of 1970s IPOR was canceled as a part of academic sphera </a:t>
            </a:r>
            <a:r>
              <a:rPr lang="cs-CZ" dirty="0"/>
              <a:t>and reopened with new staff as </a:t>
            </a:r>
            <a:r>
              <a:rPr lang="cs-CZ" dirty="0" smtClean="0"/>
              <a:t>autonomous department of Statistical office</a:t>
            </a:r>
          </a:p>
          <a:p>
            <a:r>
              <a:rPr lang="en-US" dirty="0" smtClean="0"/>
              <a:t>After 1972</a:t>
            </a:r>
            <a:r>
              <a:rPr lang="cs-CZ" dirty="0" smtClean="0"/>
              <a:t> it was controlled directly by Secretariat of Communist party (Ideology and propaganda department) </a:t>
            </a:r>
          </a:p>
          <a:p>
            <a:pPr marL="685800" lvl="2">
              <a:spcBef>
                <a:spcPts val="1000"/>
              </a:spcBef>
            </a:pPr>
            <a:r>
              <a:rPr lang="cs-CZ" dirty="0"/>
              <a:t>Topics of polls were strictly controlled </a:t>
            </a:r>
            <a:endParaRPr lang="cs-CZ" dirty="0" smtClean="0"/>
          </a:p>
          <a:p>
            <a:pPr marL="685800" lvl="2">
              <a:spcBef>
                <a:spcPts val="1000"/>
              </a:spcBef>
            </a:pPr>
            <a:r>
              <a:rPr lang="en-US" dirty="0" smtClean="0"/>
              <a:t>Results weren't</a:t>
            </a:r>
            <a:r>
              <a:rPr lang="cs-CZ" dirty="0" smtClean="0"/>
              <a:t> published </a:t>
            </a:r>
            <a:r>
              <a:rPr lang="en-US" dirty="0" smtClean="0"/>
              <a:t> </a:t>
            </a:r>
          </a:p>
          <a:p>
            <a:endParaRPr lang="cs-CZ" dirty="0" smtClean="0"/>
          </a:p>
          <a:p>
            <a:endParaRPr lang="cs-CZ" dirty="0" smtClean="0"/>
          </a:p>
        </p:txBody>
      </p:sp>
    </p:spTree>
    <p:extLst>
      <p:ext uri="{BB962C8B-B14F-4D97-AF65-F5344CB8AC3E}">
        <p14:creationId xmlns:p14="http://schemas.microsoft.com/office/powerpoint/2010/main" val="203904700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cs-CZ" dirty="0" smtClean="0"/>
              <a:t>During 1970s and first half 1980s „social“ topics prevailed (education, family), in second half of 1980s political topics were more frequent but topics and questions were selected in very cautious way. </a:t>
            </a:r>
            <a:endParaRPr lang="cs-CZ" dirty="0"/>
          </a:p>
          <a:p>
            <a:r>
              <a:rPr lang="cs-CZ" dirty="0" smtClean="0"/>
              <a:t>Data </a:t>
            </a:r>
            <a:r>
              <a:rPr lang="cs-CZ" dirty="0"/>
              <a:t>from polls </a:t>
            </a:r>
            <a:r>
              <a:rPr lang="en-US" dirty="0"/>
              <a:t>were used in the struggles of the internal factions</a:t>
            </a:r>
            <a:r>
              <a:rPr lang="cs-CZ" dirty="0"/>
              <a:t> of Communist party</a:t>
            </a:r>
          </a:p>
          <a:p>
            <a:r>
              <a:rPr lang="cs-CZ" dirty="0" smtClean="0"/>
              <a:t>In 1980s some </a:t>
            </a:r>
            <a:r>
              <a:rPr lang="cs-CZ" dirty="0"/>
              <a:t>more pro-reform parts  (e. g. economic department of Central comitee of Communist party) used selected results as tool against „tradicionalists“</a:t>
            </a:r>
          </a:p>
          <a:p>
            <a:endParaRPr lang="en-US" dirty="0"/>
          </a:p>
        </p:txBody>
      </p:sp>
    </p:spTree>
    <p:extLst>
      <p:ext uri="{BB962C8B-B14F-4D97-AF65-F5344CB8AC3E}">
        <p14:creationId xmlns:p14="http://schemas.microsoft.com/office/powerpoint/2010/main" val="67065353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endParaRPr lang="en-US" dirty="0"/>
          </a:p>
        </p:txBody>
      </p:sp>
      <p:sp>
        <p:nvSpPr>
          <p:cNvPr id="5" name="Rectangle 4"/>
          <p:cNvSpPr/>
          <p:nvPr/>
        </p:nvSpPr>
        <p:spPr>
          <a:xfrm>
            <a:off x="592253" y="24442"/>
            <a:ext cx="11022904" cy="1077218"/>
          </a:xfrm>
          <a:prstGeom prst="rect">
            <a:avLst/>
          </a:prstGeom>
        </p:spPr>
        <p:txBody>
          <a:bodyPr wrap="square">
            <a:spAutoFit/>
          </a:bodyPr>
          <a:lstStyle/>
          <a:p>
            <a:r>
              <a:rPr lang="cs-CZ" sz="3200" dirty="0"/>
              <a:t>Political issues in polls during normalization</a:t>
            </a:r>
            <a:br>
              <a:rPr lang="cs-CZ" sz="3200" dirty="0"/>
            </a:br>
            <a:r>
              <a:rPr lang="cs-CZ" sz="3200" dirty="0"/>
              <a:t>Example of „Chernobyl accident“ research </a:t>
            </a:r>
            <a:endParaRPr lang="en-US" sz="3200"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2253" y="1302707"/>
            <a:ext cx="9345062" cy="47849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746177867"/>
      </p:ext>
    </p:extLst>
  </p:cSld>
  <p:clrMapOvr>
    <a:masterClrMapping/>
  </p:clrMapOvr>
  <p:timing>
    <p:tnLst>
      <p:par>
        <p:cTn id="1" dur="indefinite" restart="never" nodeType="tmRoot"/>
      </p:par>
    </p:tnLst>
  </p:timing>
</p:sld>
</file>

<file path=ppt/theme/theme1.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1228</TotalTime>
  <Words>860</Words>
  <Application>Microsoft Office PowerPoint</Application>
  <PresentationFormat>Širokoúhlá obrazovka</PresentationFormat>
  <Paragraphs>113</Paragraphs>
  <Slides>13</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13</vt:i4>
      </vt:variant>
    </vt:vector>
  </HeadingPairs>
  <TitlesOfParts>
    <vt:vector size="17" baseType="lpstr">
      <vt:lpstr>Arial</vt:lpstr>
      <vt:lpstr>Calibri</vt:lpstr>
      <vt:lpstr>Calibri Light</vt:lpstr>
      <vt:lpstr>Motiv Office</vt:lpstr>
      <vt:lpstr>Changing role of public opinion polls in the Czech Republic – 1946 to 2001</vt:lpstr>
      <vt:lpstr>Public opinion polls in Czechoslovakia </vt:lpstr>
      <vt:lpstr>Origins of modern public opinion polls</vt:lpstr>
      <vt:lpstr>Polls come to Czechoslovakia</vt:lpstr>
      <vt:lpstr>Renewal of public opinion research in 60´</vt:lpstr>
      <vt:lpstr>Public activity of IPOR during Prague spring (1968)</vt:lpstr>
      <vt:lpstr>Public opinion in era of so called „normalization“  (1969 – 1989)</vt:lpstr>
      <vt:lpstr>Prezentace aplikace PowerPoint</vt:lpstr>
      <vt:lpstr>Prezentace aplikace PowerPoint</vt:lpstr>
      <vt:lpstr>Political issues in polls during normalization Example of „Chernobyl accident“ research </vt:lpstr>
      <vt:lpstr>Velvet revolution and after</vt:lpstr>
      <vt:lpstr>Public opinion under communism and in democratic regime – two different worlds?</vt:lpstr>
      <vt:lpstr>Prezentace aplikace PowerPoint</vt:lpstr>
    </vt:vector>
  </TitlesOfParts>
  <Company>sou av cr</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martin.vavra</dc:creator>
  <cp:lastModifiedBy>martin.vavra</cp:lastModifiedBy>
  <cp:revision>41</cp:revision>
  <cp:lastPrinted>2017-08-25T09:20:51Z</cp:lastPrinted>
  <dcterms:created xsi:type="dcterms:W3CDTF">2017-08-23T12:09:44Z</dcterms:created>
  <dcterms:modified xsi:type="dcterms:W3CDTF">2017-10-23T08:15:40Z</dcterms:modified>
</cp:coreProperties>
</file>