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0" r:id="rId3"/>
    <p:sldId id="283" r:id="rId4"/>
    <p:sldId id="282" r:id="rId5"/>
    <p:sldId id="281" r:id="rId6"/>
    <p:sldId id="285" r:id="rId7"/>
    <p:sldId id="284" r:id="rId8"/>
    <p:sldId id="287" r:id="rId9"/>
    <p:sldId id="291" r:id="rId10"/>
    <p:sldId id="286" r:id="rId11"/>
    <p:sldId id="289" r:id="rId12"/>
    <p:sldId id="290" r:id="rId13"/>
    <p:sldId id="288" r:id="rId14"/>
    <p:sldId id="292" r:id="rId15"/>
    <p:sldId id="293" r:id="rId16"/>
    <p:sldId id="29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88"/>
    <a:srgbClr val="001543"/>
    <a:srgbClr val="0C23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3907" autoAdjust="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CC1CE4F4-B83F-4937-BD1D-C2E92BC74277}" type="datetimeFigureOut">
              <a:rPr lang="cs-CZ" smtClean="0"/>
              <a:pPr/>
              <a:t>28. 11. 2022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2C7E4458-2C58-4AC4-97A2-38CE611C83EF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6" y="1832766"/>
            <a:ext cx="2476500" cy="63461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54" y="438627"/>
            <a:ext cx="2847136" cy="1111449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 flipH="1">
            <a:off x="11410545" y="-107004"/>
            <a:ext cx="865760" cy="6965004"/>
          </a:xfrm>
          <a:prstGeom prst="rect">
            <a:avLst/>
          </a:prstGeom>
          <a:solidFill>
            <a:srgbClr val="0C2340"/>
          </a:solidFill>
          <a:ln>
            <a:solidFill>
              <a:srgbClr val="001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xmlns="" id="{2D67E722-991B-A2F4-8CB8-B744EBEBD1CB}"/>
              </a:ext>
            </a:extLst>
          </p:cNvPr>
          <p:cNvSpPr txBox="1">
            <a:spLocks/>
          </p:cNvSpPr>
          <p:nvPr userDrawn="1"/>
        </p:nvSpPr>
        <p:spPr>
          <a:xfrm>
            <a:off x="2961564" y="6160529"/>
            <a:ext cx="7533564" cy="3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 smtClean="0">
                <a:latin typeface="Trenda" panose="00000500000000000000" pitchFamily="50" charset="-18"/>
              </a:rPr>
              <a:t>patička</a:t>
            </a:r>
            <a:endParaRPr lang="cs-CZ" sz="2000" b="1" dirty="0">
              <a:latin typeface="Trenda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1297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40000"/>
              </a:lnSpc>
              <a:defRPr/>
            </a:lvl1pPr>
            <a:lvl2pPr>
              <a:lnSpc>
                <a:spcPct val="140000"/>
              </a:lnSpc>
              <a:defRPr/>
            </a:lvl2pPr>
            <a:lvl3pPr>
              <a:lnSpc>
                <a:spcPct val="140000"/>
              </a:lnSpc>
              <a:defRPr/>
            </a:lvl3pPr>
            <a:lvl4pPr>
              <a:lnSpc>
                <a:spcPct val="140000"/>
              </a:lnSpc>
              <a:defRPr/>
            </a:lvl4pPr>
            <a:lvl5pPr>
              <a:lnSpc>
                <a:spcPct val="140000"/>
              </a:lnSpc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CC1CE4F4-B83F-4937-BD1D-C2E92BC74277}" type="datetimeFigureOut">
              <a:rPr lang="cs-CZ" smtClean="0"/>
              <a:pPr/>
              <a:t>28. 11. 2022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2C7E4458-2C58-4AC4-97A2-38CE611C83E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2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CC1CE4F4-B83F-4937-BD1D-C2E92BC74277}" type="datetimeFigureOut">
              <a:rPr lang="cs-CZ" smtClean="0"/>
              <a:pPr/>
              <a:t>28. 11. 2022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2C7E4458-2C58-4AC4-97A2-38CE611C83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3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4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CC1CE4F4-B83F-4937-BD1D-C2E92BC74277}" type="datetimeFigureOut">
              <a:rPr lang="cs-CZ" smtClean="0"/>
              <a:pPr/>
              <a:t>28. 11. 2022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2C7E4458-2C58-4AC4-97A2-38CE611C83E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1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CC1CE4F4-B83F-4937-BD1D-C2E92BC74277}" type="datetimeFigureOut">
              <a:rPr lang="cs-CZ" smtClean="0"/>
              <a:pPr/>
              <a:t>28. 11. 2022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nda" panose="00000500000000000000" pitchFamily="50" charset="-18"/>
              </a:defRPr>
            </a:lvl1pPr>
          </a:lstStyle>
          <a:p>
            <a:fld id="{2C7E4458-2C58-4AC4-97A2-38CE611C83E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1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80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15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E4F4-B83F-4937-BD1D-C2E92BC74277}" type="datetimeFigureOut">
              <a:rPr lang="cs-CZ" smtClean="0"/>
              <a:t>28. 11. 2022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4458-2C58-4AC4-97A2-38CE611C83EF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renda Bold" panose="00000800000000000000" pitchFamily="50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nda" panose="00000500000000000000" pitchFamily="50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nda" panose="00000500000000000000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nda" panose="00000500000000000000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nda" panose="00000500000000000000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nda" panose="000005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ohana.chylikova@soc.cas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ur-lex.europa.eu/legal-content/EN/TXT/?qid=1561563110433&amp;uri=CELEX:32019L102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75423" y="1275688"/>
            <a:ext cx="8304033" cy="189947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s-CZ" sz="32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dat ve výzkumné praxi</a:t>
            </a: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0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0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0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Workshop</a:t>
            </a:r>
            <a:r>
              <a:rPr lang="cs-CZ" sz="2000" b="1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Open </a:t>
            </a: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 a sdílení </a:t>
            </a:r>
            <a:r>
              <a:rPr lang="cs-CZ" sz="20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sociálněvědních</a:t>
            </a: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 v praxi: Data management </a:t>
            </a:r>
            <a:r>
              <a:rPr lang="cs-CZ" sz="20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ochrana respondentů a legální aspekty sdílení dat</a:t>
            </a:r>
            <a:r>
              <a:rPr lang="cs-CZ" sz="20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0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000" b="1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75423" y="3299806"/>
            <a:ext cx="5916546" cy="996386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Johana Chylíková, Ph.D</a:t>
            </a:r>
            <a:r>
              <a:rPr lang="cs-CZ" b="1" dirty="0" smtClean="0">
                <a:latin typeface="+mn-lt"/>
              </a:rPr>
              <a:t>.</a:t>
            </a:r>
            <a:endParaRPr lang="cs-CZ" dirty="0"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175423" y="4420839"/>
            <a:ext cx="7046748" cy="1278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Český </a:t>
            </a:r>
            <a:r>
              <a:rPr lang="cs-CZ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sociálněvědní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datový archiv</a:t>
            </a:r>
          </a:p>
          <a:p>
            <a:pPr algn="l"/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Sociologický ústav AV ČR, </a:t>
            </a:r>
            <a:r>
              <a:rPr lang="cs-CZ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v.v.i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01" y="5699464"/>
            <a:ext cx="2042234" cy="101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2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309" y="71020"/>
            <a:ext cx="11158491" cy="678697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Obecné informace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Důležité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nutné uvádět vždy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Název projektu, popis projektu, hlavní výzkumníci, členové výzkumného týmu projektu, poskytoval podpory, vlastník dat, producent dat, kontakty, přiřazené role v datovém managementu - kdo zpracovává DMP, kdo další se podílí na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DM?,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náklady na management dat - software,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storage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-up, z jakých zdrojů bude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financováno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Organising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documenting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- Organizace a dokumentace dat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Popis sběru dat, organizace dat - rozmyslet jaké typy dat mám a jak je budu kombinovat, pokud mám komplexní data (vzájemně propojené soubory), musím to dopředu promyslet, typ dat, použité formáty, struktura složek, ve kterých jsou data uložena a jejich názvy, struktura a názvy souborů, dokumentace, použitý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standard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- </a:t>
            </a:r>
            <a:r>
              <a:rPr lang="cs-CZ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Zpracování 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Verze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strategie pojmenovávání verzí, velmi důležité!</a:t>
            </a:r>
          </a:p>
          <a:p>
            <a:pPr>
              <a:lnSpc>
                <a:spcPct val="150000"/>
              </a:lnSpc>
            </a:pP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Masterfile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kdo je za něj zodpovědný?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Interoperabilita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přístupnost softwaru, použití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slovníků (např. ELSST)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Kódování - informace o standardizovaných kódech v datech (např. ISCO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kvalitě dat, patří však spíše do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dokumentace dat</a:t>
            </a:r>
            <a:endParaRPr lang="en-US" sz="1400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4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208" y="230188"/>
            <a:ext cx="11078592" cy="5946775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cs-CZ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Storing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and </a:t>
            </a:r>
            <a:r>
              <a:rPr lang="cs-CZ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Uložení 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budou (meta)data uložena v průběhu projektu? Kde bude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masterfile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Kde po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skončení projektu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zajištěno zálohování? budou zálohována další data kromě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masterfilu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např. editované verze s nově vytvořeným kódováním?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jsou uložená data chráněna před náhlou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ztrátou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důsledku vnějších okolností (povodeň, požár)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Ochrana dat - jak jsou chráněna osobní data proti vniknutí nepovolaných osob?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Kdo bude mít přístup k osobním datům?</a:t>
            </a:r>
          </a:p>
          <a:p>
            <a:pPr>
              <a:lnSpc>
                <a:spcPct val="150000"/>
              </a:lnSpc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cs-CZ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Protecting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– Ochrana dat</a:t>
            </a: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je potřeba? musí výzkum schválit nějaká etická komise (instituce atp.)?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Informovaný souhlas - bude potřeba?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Znění.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 budou archivovány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vyplněné formuláře?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data - budou sbírána? Pokud ano, jak budou chráněna a kdo k ním bude mít přístup?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Copyright - rozhodnutí o podmínkách užití dat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ohody/smlouvy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jinými subjekty intervenujícími v projektu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agentura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sběr dat)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Jakékoliv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poznámky k užití dat, restrikcím, podmínkám užití atp.</a:t>
            </a:r>
            <a:endParaRPr lang="en-US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4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208" y="230188"/>
            <a:ext cx="11078592" cy="59467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cs-CZ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Archiving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publishing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- </a:t>
            </a:r>
            <a:r>
              <a:rPr lang="cs-C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Archivace 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publikace dat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Kde budou data archivována (archiv,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repozitář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instituce), má archiv osvědčení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trusted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repository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“?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datům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přidělen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(DOI)?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jakém formátu budou data archivována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Publikace dat - Přístup k datům 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elá/část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 publikována, podmínky přístupu, licence užití, citace dat, bude dočasné embargo na re-use dat?</a:t>
            </a:r>
          </a:p>
          <a:p>
            <a:pPr>
              <a:lnSpc>
                <a:spcPct val="150000"/>
              </a:lnSpc>
            </a:pP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cs-CZ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Discovering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- Vyhledávání dat pro sekundární analýzu 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tručně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datech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získaných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repozitářů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/jiných zdrojů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sekundární analýzu dat</a:t>
            </a:r>
            <a:endParaRPr lang="en-US" sz="1400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76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Důležité odkazy</a:t>
            </a:r>
            <a:endParaRPr lang="cs-CZ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8402" y="1038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Fair https://www.go-fair.org/fair-principles/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CESSDA Data Management Expert Guide https://dmeg.cessda.eu/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Foster Open Science https://www.fosteropenscience.eu/</a:t>
            </a:r>
            <a:endParaRPr lang="en-US" sz="1800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8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559" y="79899"/>
            <a:ext cx="10741241" cy="6591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Krátce o Data </a:t>
            </a:r>
            <a:r>
              <a:rPr lang="cs-CZ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sekundární analýzu</a:t>
            </a:r>
            <a:endParaRPr lang="cs-CZ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559" y="739043"/>
            <a:ext cx="10581443" cy="595471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9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Kroky v Data </a:t>
            </a:r>
            <a:r>
              <a:rPr lang="cs-CZ" sz="1900" b="1" dirty="0" err="1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cs-CZ" sz="19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Rozmyšlení, jaká data potřebujete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Nalezení vhodného zdroje dat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dat v datovém zdroji (archivu)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Výběr vhodných dat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Zhodnocení kvality nalezených dat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2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DMEG Data </a:t>
            </a:r>
            <a:r>
              <a:rPr lang="cs-CZ" sz="2200" b="1" dirty="0" err="1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cs-CZ" sz="22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Kapitola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obsahuje detailní seznam datových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repozitářů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/archivů a dalších zdrojů dat a ukazuje, kam se obracet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Archivy CESSDA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Registry datových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repozitářů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Re3data.org,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OpenDOAR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Vyhledávač dat - 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oogle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search</a:t>
            </a:r>
            <a:endParaRPr lang="cs-CZ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Agregátory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DataCite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DataSearch</a:t>
            </a:r>
            <a:endParaRPr lang="cs-CZ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CESSDA Data </a:t>
            </a:r>
            <a:r>
              <a:rPr lang="cs-CZ" sz="1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catalogue</a:t>
            </a:r>
            <a:r>
              <a:rPr lang="cs-CZ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data ze všech CESSDA archivů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Datové časopisy -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Journal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Humanities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95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559" y="79899"/>
            <a:ext cx="10741241" cy="6591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DMEG Data </a:t>
            </a:r>
            <a:r>
              <a:rPr lang="cs-CZ" sz="20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cs-CZ" sz="20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Kapitola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559" y="739043"/>
            <a:ext cx="10581443" cy="59547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Seznam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důležitých datových zdrojů: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CESSDA archivy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Evropské archivy mimo CESSDA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Vybrané mimo Evropské datové archivy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významné datové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repozitáře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Eurostat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OECD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data,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Bank Open data atd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Navíc: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Datové zdroje k problematice stárnutí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Datové zdroje k mezinárodnímu komparativnímu výzkumu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CESSDA Data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informační a studijní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materiály</a:t>
            </a:r>
          </a:p>
          <a:p>
            <a:pPr>
              <a:lnSpc>
                <a:spcPct val="100000"/>
              </a:lnSpc>
            </a:pP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ELSST - </a:t>
            </a:r>
            <a:r>
              <a:rPr lang="cs-CZ" sz="18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</a:t>
            </a:r>
            <a:r>
              <a:rPr lang="cs-CZ" sz="18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8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</a:t>
            </a:r>
            <a:r>
              <a:rPr lang="cs-CZ" sz="18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800" b="1" dirty="0" err="1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cs-CZ" sz="18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Science Thesaurus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mezinárodně sladěný seznam pojmů, které slouží jako klíčová slova při vyhledávání dat v archivech</a:t>
            </a:r>
          </a:p>
          <a:p>
            <a:pPr>
              <a:lnSpc>
                <a:spcPct val="10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kooperace evropských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datových archivů, používán v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archivech CESSDA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https://elsst.cessda.eu/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6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559" y="739043"/>
            <a:ext cx="10581443" cy="59547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 smtClean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900" b="1" dirty="0" smtClean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johana.chylikova@soc.cas.cz</a:t>
            </a:r>
            <a:endParaRPr lang="cs-CZ" sz="1900" b="1" dirty="0" smtClean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900" b="1" dirty="0">
                <a:solidFill>
                  <a:srgbClr val="00B3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https://archiv.soc.cas.cz/cz/</a:t>
            </a:r>
            <a:endParaRPr lang="cs-CZ" sz="1900" b="1" dirty="0" smtClean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0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Sdílení dat v sociálních vědách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Návaznost na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Science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Science: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"to make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outputs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publicly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funded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publications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–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publicly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accessible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minimal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restriction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(OECD, 2015:7)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Primární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výstupy veřejně financovaného výzkumu (publikace, výzkumná data)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veřejně dostupné v digitální formátu s žádnými nebo minimálními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restrikcemi</a:t>
            </a:r>
            <a:endParaRPr lang="en-US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science jako současný trend vědní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480" y="1447060"/>
            <a:ext cx="10590320" cy="47299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Poskytovatelé podpory </a:t>
            </a:r>
            <a:r>
              <a:rPr lang="cs-CZ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VaV</a:t>
            </a:r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vytvářejí </a:t>
            </a:r>
            <a:r>
              <a:rPr lang="cs-CZ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podmínky pro financování navázané na koncepty </a:t>
            </a:r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</a:p>
          <a:p>
            <a:pPr>
              <a:lnSpc>
                <a:spcPct val="150000"/>
              </a:lnSpc>
            </a:pP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Directive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(EU) 2019/1024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Parliament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Council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 June 2019 on open data and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re-use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public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https://eur-lex.europa.eu/legal-content/EN/TXT/?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qid=1561563110433&amp;uri=CELEX:32019L1024</a:t>
            </a:r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ákon </a:t>
            </a:r>
            <a:r>
              <a:rPr lang="cs-CZ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č. 130/2002 Sb.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12a Přístup k výzkumným datům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novela 30. 8.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transponuje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směrnici EU o otevřených datech a opakovaném použití informací veřejného sektoru. </a:t>
            </a:r>
          </a:p>
          <a:p>
            <a:pPr>
              <a:lnSpc>
                <a:spcPct val="10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platí pro všechny veřejné soutěže, mezinárodní výzvy a veřejné zakázky ve výzkumu, vývoji a inovacích vyhlášené po 1. 9.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2022.</a:t>
            </a:r>
          </a:p>
          <a:p>
            <a:pPr>
              <a:lnSpc>
                <a:spcPct val="10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Příjemci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mají nově povinnost zpracovávat Plán správy dat, ve kterém bude uveden způsob správy výzkumných dat a informace o dostupnosti a způsobu šíření výsledků výzkumu a výzkumných dat. </a:t>
            </a:r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8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452" y="230188"/>
            <a:ext cx="11096348" cy="59467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Science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 jen Open data, ale i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Open Source, Open </a:t>
            </a:r>
            <a:r>
              <a:rPr lang="cs-CZ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Licensing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Open </a:t>
            </a:r>
            <a:r>
              <a:rPr lang="cs-CZ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educational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Open </a:t>
            </a:r>
            <a:r>
              <a:rPr lang="cs-CZ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notebooks</a:t>
            </a:r>
            <a:endParaRPr lang="cs-CZ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 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Science:</a:t>
            </a:r>
            <a:endParaRPr lang="cs-CZ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umožnit každému přístup k vědeckým výstupům, ať už jednotlivcům z vědecké komunity, ale i laikům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podpořit a zesílit vědeckou kooperaci, výměnu know-how</a:t>
            </a:r>
          </a:p>
          <a:p>
            <a:pPr marL="0" indent="0">
              <a:lnSpc>
                <a:spcPct val="150000"/>
              </a:lnSpc>
              <a:buNone/>
            </a:pPr>
            <a:endParaRPr lang="cs-CZ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>
              <a:lnSpc>
                <a:spcPct val="150000"/>
              </a:lnSpc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Mantra 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současného datového managementu</a:t>
            </a:r>
          </a:p>
          <a:p>
            <a:pPr>
              <a:lnSpc>
                <a:spcPct val="150000"/>
              </a:lnSpc>
            </a:pP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 </a:t>
            </a: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zcela to samé co Open Access</a:t>
            </a:r>
          </a:p>
          <a:p>
            <a:pPr>
              <a:lnSpc>
                <a:spcPct val="150000"/>
              </a:lnSpc>
            </a:pPr>
            <a:r>
              <a:rPr lang="cs-CZ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 data: 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cs-CZ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as </a:t>
            </a:r>
            <a:r>
              <a:rPr lang="cs-CZ" sz="19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</a:t>
            </a:r>
            <a:r>
              <a:rPr lang="cs-CZ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as </a:t>
            </a:r>
            <a:r>
              <a:rPr lang="cs-CZ" sz="19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cs-CZ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cs-CZ" sz="1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necessary</a:t>
            </a:r>
            <a:r>
              <a:rPr lang="cs-CZ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191" y="4074850"/>
            <a:ext cx="5231809" cy="177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4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128" y="461639"/>
            <a:ext cx="5335479" cy="595502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9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FAIRově</a:t>
            </a:r>
            <a:r>
              <a:rPr lang="cs-CZ" sz="9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daty a </a:t>
            </a:r>
            <a:r>
              <a:rPr lang="cs-CZ" sz="9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metadaty</a:t>
            </a:r>
            <a:r>
              <a:rPr lang="cs-CZ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cs-CZ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6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6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Findability</a:t>
            </a:r>
            <a:r>
              <a:rPr lang="cs-CZ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sz="6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Vyhledatelnost</a:t>
            </a:r>
            <a:r>
              <a:rPr lang="cs-CZ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sz="6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Mají PID (</a:t>
            </a:r>
            <a:r>
              <a:rPr lang="cs-CZ" sz="6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Persistent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6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indetifier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DOI)</a:t>
            </a:r>
          </a:p>
          <a:p>
            <a:pPr>
              <a:lnSpc>
                <a:spcPct val="150000"/>
              </a:lnSpc>
            </a:pP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Plně 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dostačující </a:t>
            </a:r>
            <a:r>
              <a:rPr lang="cs-CZ" sz="6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která jsou zveřejněna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6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Accessibility</a:t>
            </a:r>
            <a:r>
              <a:rPr lang="cs-CZ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(Přístupnost)</a:t>
            </a:r>
            <a:endParaRPr lang="cs-CZ" sz="6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 (DOI) lze snadno najít</a:t>
            </a:r>
          </a:p>
          <a:p>
            <a:pPr>
              <a:lnSpc>
                <a:spcPct val="150000"/>
              </a:lnSpc>
            </a:pPr>
            <a:r>
              <a:rPr lang="cs-CZ" sz="6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dlouhodobě/navždy dostupná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Interoperability</a:t>
            </a:r>
          </a:p>
          <a:p>
            <a:pPr>
              <a:lnSpc>
                <a:spcPct val="150000"/>
              </a:lnSpc>
            </a:pP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Formální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komunitě srozumitelný jazyk</a:t>
            </a:r>
          </a:p>
          <a:p>
            <a:pPr>
              <a:lnSpc>
                <a:spcPct val="150000"/>
              </a:lnSpc>
            </a:pP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Použití 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slovníků (Thesaurus CESSDA, ELSST)</a:t>
            </a:r>
          </a:p>
          <a:p>
            <a:pPr>
              <a:lnSpc>
                <a:spcPct val="150000"/>
              </a:lnSpc>
            </a:pP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</a:t>
            </a:r>
            <a:r>
              <a:rPr lang="cs-CZ" sz="6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vztazích k dalším </a:t>
            </a:r>
            <a:r>
              <a:rPr lang="cs-CZ" sz="6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datům</a:t>
            </a:r>
            <a:endParaRPr lang="cs-CZ" sz="6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61608" y="3835153"/>
            <a:ext cx="33912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Reuse</a:t>
            </a: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(Opakované použití)</a:t>
            </a:r>
            <a:endParaRPr lang="cs-CZ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Plně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dostačující </a:t>
            </a:r>
            <a:r>
              <a:rPr lang="cs-CZ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</a:t>
            </a:r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Celkově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následování standardů ve vědní oblasti </a:t>
            </a:r>
            <a:endParaRPr lang="en-US" sz="1600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791" y="1049121"/>
            <a:ext cx="3789625" cy="128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9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007" y="69288"/>
            <a:ext cx="10323990" cy="6697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986" y="739044"/>
            <a:ext cx="11354538" cy="600798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cs-CZ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cs-CZ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</a:t>
            </a:r>
            <a:r>
              <a:rPr lang="cs-CZ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lifecycle</a:t>
            </a:r>
            <a:r>
              <a:rPr lang="cs-CZ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=&gt;</a:t>
            </a:r>
            <a:endParaRPr lang="cs-CZ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Datový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se pohybuje po tomto 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kruhu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DMEG - Data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anagement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xpert </a:t>
            </a:r>
            <a:r>
              <a:rPr lang="cs-CZ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  <a:endParaRPr lang="cs-CZ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https://dmeg.cessda.eu/Data-Management-Expert-Guide</a:t>
            </a:r>
            <a:endParaRPr lang="cs-CZ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</a:t>
            </a:r>
            <a:r>
              <a:rPr lang="cs-CZ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přípravě výzkumu je potřeba myslet dopředu</a:t>
            </a:r>
          </a:p>
          <a:p>
            <a:pPr>
              <a:lnSpc>
                <a:spcPct val="100000"/>
              </a:lnSpc>
            </a:pPr>
            <a:r>
              <a:rPr lang="cs-CZ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Proč?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Některé otázky, které musím řešit už na začátku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výzkumu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abych nebyla nemile </a:t>
            </a: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překvapena</a:t>
            </a:r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 metody a nástroje výzkumu použiju?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Budu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inspirovat v již existujících datech? </a:t>
            </a:r>
            <a:endParaRPr lang="cs-CZ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Etické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náležitosti - ochrana respondentů, budu mít osobní data? Jak s nimi naložím?</a:t>
            </a:r>
          </a:p>
          <a:p>
            <a:pPr>
              <a:lnSpc>
                <a:spcPct val="150000"/>
              </a:lnSpc>
            </a:pP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 - jak ochráním data proti ztrátě? V průběhu analýzy a při archivaci?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 - musím mít vyřešeno, kdo a jak bude moci používat moje data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Archivace a publikování - neusiluji o ně jen pro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blaho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vědecké komunity, ale i z důvodu nároků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poskytovatele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podpory</a:t>
            </a:r>
            <a:endParaRPr lang="en-US" sz="1400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788" y="230188"/>
            <a:ext cx="3269572" cy="30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8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538" y="109870"/>
            <a:ext cx="8167457" cy="62917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Variabilita </a:t>
            </a: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DMP</a:t>
            </a:r>
            <a:b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862" y="739044"/>
            <a:ext cx="5211192" cy="59902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Oborová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diverzita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Neexistuje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jeden daný předpis, jak má DMP vypadat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Jde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to, zahrnout všechny informace, které jsou relevantní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kontextu sociálních věd velmi dobře funguje 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DMP DMEG </a:t>
            </a:r>
            <a:r>
              <a:rPr lang="cs-CZ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CESSDA</a:t>
            </a: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Kapitola </a:t>
            </a: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https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://dmeg.cessda.eu/Data-Management-Expert-Guide/1.-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Plan/Adapt-your-DMP-Part-1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DMP </a:t>
            </a:r>
            <a:r>
              <a:rPr lang="cs-CZ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kvalitativní data</a:t>
            </a: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</a:t>
            </a:r>
            <a:r>
              <a:rPr lang="cs-CZ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dmeg.cessda.eu/content/download/3536/33233/file/DMPQuestionsQualitativeData.pdf</a:t>
            </a: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DMP </a:t>
            </a:r>
            <a:r>
              <a:rPr lang="cs-CZ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kvantitativní data</a:t>
            </a: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</a:t>
            </a:r>
            <a:r>
              <a:rPr lang="cs-CZ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dmeg.cessda.eu/content/download/3537/33238/file/DMPQuestionsQuantitativeData.pdf</a:t>
            </a: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89830" y="739044"/>
            <a:ext cx="517568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templates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Horizon</a:t>
            </a: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</a:t>
            </a: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https://enspire.science/wp-content/uploads/2021/09/Horizon-Europe-Data-Management-Plan-Template.pdf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Překlad CZ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https://repozitar.techlib.cz/record/1601/files/Horizon_Europe_DMP_template_CZ_EN_version2_0_PDF.pdf</a:t>
            </a:r>
          </a:p>
          <a:p>
            <a:pPr>
              <a:lnSpc>
                <a:spcPct val="150000"/>
              </a:lnSpc>
            </a:pP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nástroje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vyplnění online, odpovídání na otázky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cs-CZ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Wizard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https://ds-wizard.org/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DMP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https://dmponline.dcc.ac.uk/</a:t>
            </a:r>
          </a:p>
          <a:p>
            <a:pPr>
              <a:lnSpc>
                <a:spcPct val="150000"/>
              </a:lnSpc>
            </a:pPr>
            <a:r>
              <a:rPr lang="cs-CZ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Argos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(Open AIRE)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https://argos.openaire.eu/splash/</a:t>
            </a:r>
          </a:p>
          <a:p>
            <a:pPr>
              <a:lnSpc>
                <a:spcPct val="150000"/>
              </a:lnSpc>
            </a:pP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2420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883" y="365126"/>
            <a:ext cx="10909917" cy="682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 out: CESSDA DMEG DMP Questions</a:t>
            </a:r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4" y="1182504"/>
            <a:ext cx="4418436" cy="54864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54" y="1114148"/>
            <a:ext cx="4600906" cy="574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3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804" y="365126"/>
            <a:ext cx="10758996" cy="682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 out: CESSDA DMEG DMP Questions</a:t>
            </a:r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804" y="1047566"/>
            <a:ext cx="9152878" cy="512939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Rozdělen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sedmi hlavních podkategorií - opisuje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ifecycle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https://dmeg.cessda.eu/content/download/4302/48656/file/TTT_DO_DMPExpertGuide_v1.3.pdf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Obecné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Organizace a dokumentace dat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Zpracování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and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Uložení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Ochrana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Archivace a publikace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Discovering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dat pro sekundární analýzu 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Podoba DMP je přizpůsobitelná, není třeba uvádět všechny podrobnosti např. o sekundárních datech (organizace, zpracování),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klást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důraz na data, která budou vytvořena v rámci projektu</a:t>
            </a:r>
            <a:endParaRPr lang="en-US" dirty="0">
              <a:solidFill>
                <a:srgbClr val="00B3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230188"/>
            <a:ext cx="1303507" cy="508856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60" y="1690688"/>
            <a:ext cx="2476500" cy="63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55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1297</Words>
  <Application>Microsoft Office PowerPoint</Application>
  <PresentationFormat>Širokoúhlá obrazovka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Trenda</vt:lpstr>
      <vt:lpstr>Trenda Bold</vt:lpstr>
      <vt:lpstr>Motiv Office</vt:lpstr>
      <vt:lpstr>Management dat ve výzkumné praxi  Workshop: Open science a sdílení sociálněvědních dat v praxi: Data management plan, ochrana respondentů a legální aspekty sdílení dat </vt:lpstr>
      <vt:lpstr>Sdílení dat v sociálních vědách</vt:lpstr>
      <vt:lpstr>Open science jako současný trend vědní politiky</vt:lpstr>
      <vt:lpstr>Prezentace aplikace PowerPoint</vt:lpstr>
      <vt:lpstr>Prezentace aplikace PowerPoint</vt:lpstr>
      <vt:lpstr>Management dat</vt:lpstr>
      <vt:lpstr> Variabilita DMP </vt:lpstr>
      <vt:lpstr>Hand out: CESSDA DMEG DMP Questions</vt:lpstr>
      <vt:lpstr>Hand out: CESSDA DMEG DMP Questions</vt:lpstr>
      <vt:lpstr>Prezentace aplikace PowerPoint</vt:lpstr>
      <vt:lpstr>Prezentace aplikace PowerPoint</vt:lpstr>
      <vt:lpstr>Prezentace aplikace PowerPoint</vt:lpstr>
      <vt:lpstr>Důležité odkazy</vt:lpstr>
      <vt:lpstr>Krátce o Data discovery pro sekundární analýzu</vt:lpstr>
      <vt:lpstr>DMEG Data Discovery Kapitola 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Sociálněvědní data k tématu pandemie v Česku a na Slovensku</dc:title>
  <dc:creator>Ilona Trtíková</dc:creator>
  <cp:lastModifiedBy>johana.chylikova</cp:lastModifiedBy>
  <cp:revision>83</cp:revision>
  <dcterms:created xsi:type="dcterms:W3CDTF">2021-11-28T18:46:49Z</dcterms:created>
  <dcterms:modified xsi:type="dcterms:W3CDTF">2022-11-28T13:33:41Z</dcterms:modified>
</cp:coreProperties>
</file>