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1" r:id="rId3"/>
    <p:sldId id="266" r:id="rId4"/>
    <p:sldId id="277" r:id="rId5"/>
    <p:sldId id="278" r:id="rId6"/>
    <p:sldId id="279" r:id="rId7"/>
    <p:sldId id="281" r:id="rId8"/>
    <p:sldId id="280" r:id="rId9"/>
    <p:sldId id="285" r:id="rId10"/>
    <p:sldId id="282" r:id="rId11"/>
    <p:sldId id="283" r:id="rId12"/>
    <p:sldId id="284" r:id="rId13"/>
    <p:sldId id="286" r:id="rId14"/>
    <p:sldId id="287" r:id="rId15"/>
    <p:sldId id="289" r:id="rId16"/>
    <p:sldId id="291" r:id="rId17"/>
    <p:sldId id="290" r:id="rId18"/>
    <p:sldId id="292" r:id="rId19"/>
    <p:sldId id="293" r:id="rId20"/>
    <p:sldId id="288" r:id="rId21"/>
    <p:sldId id="294" r:id="rId22"/>
    <p:sldId id="295" r:id="rId23"/>
    <p:sldId id="296" r:id="rId24"/>
    <p:sldId id="274"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388"/>
    <a:srgbClr val="001543"/>
    <a:srgbClr val="0C234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3907" autoAdjust="0"/>
  </p:normalViewPr>
  <p:slideViewPr>
    <p:cSldViewPr snapToGrid="0">
      <p:cViewPr varScale="1">
        <p:scale>
          <a:sx n="104" d="100"/>
          <a:sy n="104" d="100"/>
        </p:scale>
        <p:origin x="2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lvl1pPr>
              <a:defRPr>
                <a:latin typeface="Trenda" panose="00000500000000000000" pitchFamily="50" charset="-18"/>
              </a:defRPr>
            </a:lvl1pPr>
          </a:lstStyle>
          <a:p>
            <a:fld id="{CC1CE4F4-B83F-4937-BD1D-C2E92BC74277}" type="datetimeFigureOut">
              <a:rPr lang="cs-CZ" smtClean="0"/>
              <a:pPr/>
              <a:t>1. 12. 2022</a:t>
            </a:fld>
            <a:endParaRPr lang="cs-CZ" dirty="0"/>
          </a:p>
        </p:txBody>
      </p:sp>
      <p:sp>
        <p:nvSpPr>
          <p:cNvPr id="5" name="Zástupný symbol pro zápatí 4"/>
          <p:cNvSpPr>
            <a:spLocks noGrp="1"/>
          </p:cNvSpPr>
          <p:nvPr>
            <p:ph type="ftr" sz="quarter" idx="11"/>
          </p:nvPr>
        </p:nvSpPr>
        <p:spPr/>
        <p:txBody>
          <a:bodyPr/>
          <a:lstStyle>
            <a:lvl1pPr>
              <a:defRPr>
                <a:latin typeface="Trenda" panose="00000500000000000000" pitchFamily="50" charset="-18"/>
              </a:defRPr>
            </a:lvl1pPr>
          </a:lstStyle>
          <a:p>
            <a:endParaRPr lang="cs-CZ" dirty="0"/>
          </a:p>
        </p:txBody>
      </p:sp>
      <p:sp>
        <p:nvSpPr>
          <p:cNvPr id="6" name="Zástupný symbol pro číslo snímku 5"/>
          <p:cNvSpPr>
            <a:spLocks noGrp="1"/>
          </p:cNvSpPr>
          <p:nvPr>
            <p:ph type="sldNum" sz="quarter" idx="12"/>
          </p:nvPr>
        </p:nvSpPr>
        <p:spPr/>
        <p:txBody>
          <a:bodyPr/>
          <a:lstStyle>
            <a:lvl1pPr>
              <a:defRPr>
                <a:latin typeface="Trenda" panose="00000500000000000000" pitchFamily="50" charset="-18"/>
              </a:defRPr>
            </a:lvl1pPr>
          </a:lstStyle>
          <a:p>
            <a:fld id="{2C7E4458-2C58-4AC4-97A2-38CE611C83EF}" type="slidenum">
              <a:rPr lang="cs-CZ" smtClean="0"/>
              <a:pPr/>
              <a:t>‹#›</a:t>
            </a:fld>
            <a:endParaRPr lang="cs-CZ" dirty="0"/>
          </a:p>
        </p:txBody>
      </p:sp>
      <p:pic>
        <p:nvPicPr>
          <p:cNvPr id="7" name="Obrázek 6"/>
          <p:cNvPicPr/>
          <p:nvPr userDrawn="1"/>
        </p:nvPicPr>
        <p:blipFill>
          <a:blip r:embed="rId2">
            <a:extLst>
              <a:ext uri="{28A0092B-C50C-407E-A947-70E740481C1C}">
                <a14:useLocalDpi xmlns:a14="http://schemas.microsoft.com/office/drawing/2010/main" val="0"/>
              </a:ext>
            </a:extLst>
          </a:blip>
          <a:stretch>
            <a:fillRect/>
          </a:stretch>
        </p:blipFill>
        <p:spPr>
          <a:xfrm>
            <a:off x="39866" y="1832766"/>
            <a:ext cx="2476500" cy="6346190"/>
          </a:xfrm>
          <a:prstGeom prst="rect">
            <a:avLst/>
          </a:prstGeom>
        </p:spPr>
      </p:pic>
      <p:pic>
        <p:nvPicPr>
          <p:cNvPr id="8" name="Obráze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654" y="438627"/>
            <a:ext cx="2847136" cy="1111449"/>
          </a:xfrm>
          <a:prstGeom prst="rect">
            <a:avLst/>
          </a:prstGeom>
        </p:spPr>
      </p:pic>
      <p:sp>
        <p:nvSpPr>
          <p:cNvPr id="9" name="Obdélník 8"/>
          <p:cNvSpPr/>
          <p:nvPr userDrawn="1"/>
        </p:nvSpPr>
        <p:spPr>
          <a:xfrm flipH="1">
            <a:off x="11410545" y="-107004"/>
            <a:ext cx="865760" cy="6965004"/>
          </a:xfrm>
          <a:prstGeom prst="rect">
            <a:avLst/>
          </a:prstGeom>
          <a:solidFill>
            <a:srgbClr val="0C2340"/>
          </a:solidFill>
          <a:ln>
            <a:solidFill>
              <a:srgbClr val="001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odnadpis 2">
            <a:extLst>
              <a:ext uri="{FF2B5EF4-FFF2-40B4-BE49-F238E27FC236}">
                <a16:creationId xmlns:a16="http://schemas.microsoft.com/office/drawing/2014/main" id="{2D67E722-991B-A2F4-8CB8-B744EBEBD1CB}"/>
              </a:ext>
            </a:extLst>
          </p:cNvPr>
          <p:cNvSpPr txBox="1">
            <a:spLocks/>
          </p:cNvSpPr>
          <p:nvPr userDrawn="1"/>
        </p:nvSpPr>
        <p:spPr>
          <a:xfrm>
            <a:off x="2961564" y="6160529"/>
            <a:ext cx="7533564" cy="32900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cs-CZ" sz="2000" b="1" dirty="0" smtClean="0">
                <a:latin typeface="Trenda" panose="00000500000000000000" pitchFamily="50" charset="-18"/>
              </a:rPr>
              <a:t>patička</a:t>
            </a:r>
            <a:endParaRPr lang="cs-CZ" sz="2000" b="1" dirty="0">
              <a:latin typeface="Trenda" panose="00000500000000000000"/>
            </a:endParaRPr>
          </a:p>
        </p:txBody>
      </p:sp>
    </p:spTree>
    <p:extLst>
      <p:ext uri="{BB962C8B-B14F-4D97-AF65-F5344CB8AC3E}">
        <p14:creationId xmlns:p14="http://schemas.microsoft.com/office/powerpoint/2010/main" val="3412975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C1CE4F4-B83F-4937-BD1D-C2E92BC74277}" type="datetimeFigureOut">
              <a:rPr lang="cs-CZ" smtClean="0"/>
              <a:t>1. 12. 2022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3153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C1CE4F4-B83F-4937-BD1D-C2E92BC74277}" type="datetimeFigureOut">
              <a:rPr lang="cs-CZ" smtClean="0"/>
              <a:t>1. 12. 2022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141661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a:lnSpc>
                <a:spcPct val="140000"/>
              </a:lnSpc>
              <a:defRPr/>
            </a:lvl1pPr>
            <a:lvl2pPr>
              <a:lnSpc>
                <a:spcPct val="140000"/>
              </a:lnSpc>
              <a:defRPr/>
            </a:lvl2pPr>
            <a:lvl3pPr>
              <a:lnSpc>
                <a:spcPct val="140000"/>
              </a:lnSpc>
              <a:defRPr/>
            </a:lvl3pPr>
            <a:lvl4pPr>
              <a:lnSpc>
                <a:spcPct val="140000"/>
              </a:lnSpc>
              <a:defRPr/>
            </a:lvl4pPr>
            <a:lvl5pPr>
              <a:lnSpc>
                <a:spcPct val="140000"/>
              </a:lnSpc>
              <a:defRPr/>
            </a:lvl5p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lvl1pPr>
              <a:defRPr>
                <a:latin typeface="Trenda" panose="00000500000000000000" pitchFamily="50" charset="-18"/>
              </a:defRPr>
            </a:lvl1pPr>
          </a:lstStyle>
          <a:p>
            <a:fld id="{CC1CE4F4-B83F-4937-BD1D-C2E92BC74277}" type="datetimeFigureOut">
              <a:rPr lang="cs-CZ" smtClean="0"/>
              <a:pPr/>
              <a:t>1. 12. 2022</a:t>
            </a:fld>
            <a:endParaRPr lang="cs-CZ" dirty="0"/>
          </a:p>
        </p:txBody>
      </p:sp>
      <p:sp>
        <p:nvSpPr>
          <p:cNvPr id="5" name="Zástupný symbol pro zápatí 4"/>
          <p:cNvSpPr>
            <a:spLocks noGrp="1"/>
          </p:cNvSpPr>
          <p:nvPr>
            <p:ph type="ftr" sz="quarter" idx="11"/>
          </p:nvPr>
        </p:nvSpPr>
        <p:spPr/>
        <p:txBody>
          <a:bodyPr/>
          <a:lstStyle>
            <a:lvl1pPr>
              <a:defRPr>
                <a:latin typeface="Trenda" panose="00000500000000000000" pitchFamily="50" charset="-18"/>
              </a:defRPr>
            </a:lvl1pPr>
          </a:lstStyle>
          <a:p>
            <a:endParaRPr lang="cs-CZ"/>
          </a:p>
        </p:txBody>
      </p:sp>
      <p:sp>
        <p:nvSpPr>
          <p:cNvPr id="6" name="Zástupný symbol pro číslo snímku 5"/>
          <p:cNvSpPr>
            <a:spLocks noGrp="1"/>
          </p:cNvSpPr>
          <p:nvPr>
            <p:ph type="sldNum" sz="quarter" idx="12"/>
          </p:nvPr>
        </p:nvSpPr>
        <p:spPr/>
        <p:txBody>
          <a:bodyPr/>
          <a:lstStyle>
            <a:lvl1pPr>
              <a:defRPr>
                <a:latin typeface="Trenda" panose="00000500000000000000" pitchFamily="50" charset="-18"/>
              </a:defRPr>
            </a:lvl1pPr>
          </a:lstStyle>
          <a:p>
            <a:fld id="{2C7E4458-2C58-4AC4-97A2-38CE611C83EF}" type="slidenum">
              <a:rPr lang="cs-CZ" smtClean="0"/>
              <a:pPr/>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spTree>
    <p:extLst>
      <p:ext uri="{BB962C8B-B14F-4D97-AF65-F5344CB8AC3E}">
        <p14:creationId xmlns:p14="http://schemas.microsoft.com/office/powerpoint/2010/main" val="95502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lvl1pPr>
              <a:defRPr>
                <a:latin typeface="Trenda" panose="00000500000000000000" pitchFamily="50" charset="-18"/>
              </a:defRPr>
            </a:lvl1pPr>
          </a:lstStyle>
          <a:p>
            <a:fld id="{CC1CE4F4-B83F-4937-BD1D-C2E92BC74277}" type="datetimeFigureOut">
              <a:rPr lang="cs-CZ" smtClean="0"/>
              <a:pPr/>
              <a:t>1. 12. 2022</a:t>
            </a:fld>
            <a:endParaRPr lang="cs-CZ"/>
          </a:p>
        </p:txBody>
      </p:sp>
      <p:sp>
        <p:nvSpPr>
          <p:cNvPr id="5" name="Zástupný symbol pro zápatí 4"/>
          <p:cNvSpPr>
            <a:spLocks noGrp="1"/>
          </p:cNvSpPr>
          <p:nvPr>
            <p:ph type="ftr" sz="quarter" idx="11"/>
          </p:nvPr>
        </p:nvSpPr>
        <p:spPr/>
        <p:txBody>
          <a:bodyPr/>
          <a:lstStyle>
            <a:lvl1pPr>
              <a:defRPr>
                <a:latin typeface="Trenda" panose="00000500000000000000" pitchFamily="50" charset="-18"/>
              </a:defRPr>
            </a:lvl1pPr>
          </a:lstStyle>
          <a:p>
            <a:endParaRPr lang="cs-CZ"/>
          </a:p>
        </p:txBody>
      </p:sp>
      <p:sp>
        <p:nvSpPr>
          <p:cNvPr id="6" name="Zástupný symbol pro číslo snímku 5"/>
          <p:cNvSpPr>
            <a:spLocks noGrp="1"/>
          </p:cNvSpPr>
          <p:nvPr>
            <p:ph type="sldNum" sz="quarter" idx="12"/>
          </p:nvPr>
        </p:nvSpPr>
        <p:spPr/>
        <p:txBody>
          <a:bodyPr/>
          <a:lstStyle>
            <a:lvl1pPr>
              <a:defRPr>
                <a:latin typeface="Trenda" panose="00000500000000000000" pitchFamily="50" charset="-18"/>
              </a:defRPr>
            </a:lvl1pPr>
          </a:lstStyle>
          <a:p>
            <a:fld id="{2C7E4458-2C58-4AC4-97A2-38CE611C83EF}" type="slidenum">
              <a:rPr lang="cs-CZ" smtClean="0"/>
              <a:pPr/>
              <a:t>‹#›</a:t>
            </a:fld>
            <a:endParaRPr lang="cs-CZ"/>
          </a:p>
        </p:txBody>
      </p:sp>
    </p:spTree>
    <p:extLst>
      <p:ext uri="{BB962C8B-B14F-4D97-AF65-F5344CB8AC3E}">
        <p14:creationId xmlns:p14="http://schemas.microsoft.com/office/powerpoint/2010/main" val="208858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1CE4F4-B83F-4937-BD1D-C2E92BC74277}" type="datetimeFigureOut">
              <a:rPr lang="cs-CZ" smtClean="0"/>
              <a:t>1. 12. 2022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320843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C1CE4F4-B83F-4937-BD1D-C2E92BC74277}" type="datetimeFigureOut">
              <a:rPr lang="cs-CZ" smtClean="0"/>
              <a:t>1. 12. 2022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388745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lvl1pPr>
              <a:defRPr>
                <a:latin typeface="Trenda" panose="00000500000000000000" pitchFamily="50" charset="-18"/>
              </a:defRPr>
            </a:lvl1pPr>
          </a:lstStyle>
          <a:p>
            <a:fld id="{CC1CE4F4-B83F-4937-BD1D-C2E92BC74277}" type="datetimeFigureOut">
              <a:rPr lang="cs-CZ" smtClean="0"/>
              <a:pPr/>
              <a:t>1. 12. 2022</a:t>
            </a:fld>
            <a:endParaRPr lang="cs-CZ"/>
          </a:p>
        </p:txBody>
      </p:sp>
      <p:sp>
        <p:nvSpPr>
          <p:cNvPr id="4" name="Zástupný symbol pro zápatí 3"/>
          <p:cNvSpPr>
            <a:spLocks noGrp="1"/>
          </p:cNvSpPr>
          <p:nvPr>
            <p:ph type="ftr" sz="quarter" idx="11"/>
          </p:nvPr>
        </p:nvSpPr>
        <p:spPr/>
        <p:txBody>
          <a:bodyPr/>
          <a:lstStyle>
            <a:lvl1pPr>
              <a:defRPr>
                <a:latin typeface="Trenda" panose="00000500000000000000" pitchFamily="50" charset="-18"/>
              </a:defRPr>
            </a:lvl1pPr>
          </a:lstStyle>
          <a:p>
            <a:endParaRPr lang="cs-CZ"/>
          </a:p>
        </p:txBody>
      </p:sp>
      <p:sp>
        <p:nvSpPr>
          <p:cNvPr id="5" name="Zástupný symbol pro číslo snímku 4"/>
          <p:cNvSpPr>
            <a:spLocks noGrp="1"/>
          </p:cNvSpPr>
          <p:nvPr>
            <p:ph type="sldNum" sz="quarter" idx="12"/>
          </p:nvPr>
        </p:nvSpPr>
        <p:spPr/>
        <p:txBody>
          <a:bodyPr/>
          <a:lstStyle>
            <a:lvl1pPr>
              <a:defRPr>
                <a:latin typeface="Trenda" panose="00000500000000000000" pitchFamily="50" charset="-18"/>
              </a:defRPr>
            </a:lvl1pPr>
          </a:lstStyle>
          <a:p>
            <a:fld id="{2C7E4458-2C58-4AC4-97A2-38CE611C83EF}" type="slidenum">
              <a:rPr lang="cs-CZ" smtClean="0"/>
              <a:pPr/>
              <a:t>‹#›</a:t>
            </a:fld>
            <a:endParaRPr lang="cs-CZ"/>
          </a:p>
        </p:txBody>
      </p:sp>
      <p:pic>
        <p:nvPicPr>
          <p:cNvPr id="6" name="Obráze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spTree>
    <p:extLst>
      <p:ext uri="{BB962C8B-B14F-4D97-AF65-F5344CB8AC3E}">
        <p14:creationId xmlns:p14="http://schemas.microsoft.com/office/powerpoint/2010/main" val="200121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atin typeface="Trenda" panose="00000500000000000000" pitchFamily="50" charset="-18"/>
              </a:defRPr>
            </a:lvl1pPr>
          </a:lstStyle>
          <a:p>
            <a:fld id="{CC1CE4F4-B83F-4937-BD1D-C2E92BC74277}" type="datetimeFigureOut">
              <a:rPr lang="cs-CZ" smtClean="0"/>
              <a:pPr/>
              <a:t>1. 12. 2022</a:t>
            </a:fld>
            <a:endParaRPr lang="cs-CZ"/>
          </a:p>
        </p:txBody>
      </p:sp>
      <p:sp>
        <p:nvSpPr>
          <p:cNvPr id="3" name="Zástupný symbol pro zápatí 2"/>
          <p:cNvSpPr>
            <a:spLocks noGrp="1"/>
          </p:cNvSpPr>
          <p:nvPr>
            <p:ph type="ftr" sz="quarter" idx="11"/>
          </p:nvPr>
        </p:nvSpPr>
        <p:spPr/>
        <p:txBody>
          <a:bodyPr/>
          <a:lstStyle>
            <a:lvl1pPr>
              <a:defRPr>
                <a:latin typeface="Trenda" panose="00000500000000000000" pitchFamily="50" charset="-18"/>
              </a:defRPr>
            </a:lvl1pPr>
          </a:lstStyle>
          <a:p>
            <a:endParaRPr lang="cs-CZ"/>
          </a:p>
        </p:txBody>
      </p:sp>
      <p:sp>
        <p:nvSpPr>
          <p:cNvPr id="4" name="Zástupný symbol pro číslo snímku 3"/>
          <p:cNvSpPr>
            <a:spLocks noGrp="1"/>
          </p:cNvSpPr>
          <p:nvPr>
            <p:ph type="sldNum" sz="quarter" idx="12"/>
          </p:nvPr>
        </p:nvSpPr>
        <p:spPr/>
        <p:txBody>
          <a:bodyPr/>
          <a:lstStyle>
            <a:lvl1pPr>
              <a:defRPr>
                <a:latin typeface="Trenda" panose="00000500000000000000" pitchFamily="50" charset="-18"/>
              </a:defRPr>
            </a:lvl1pPr>
          </a:lstStyle>
          <a:p>
            <a:fld id="{2C7E4458-2C58-4AC4-97A2-38CE611C83EF}" type="slidenum">
              <a:rPr lang="cs-CZ" smtClean="0"/>
              <a:pPr/>
              <a:t>‹#›</a:t>
            </a:fld>
            <a:endParaRPr lang="cs-CZ"/>
          </a:p>
        </p:txBody>
      </p:sp>
      <p:pic>
        <p:nvPicPr>
          <p:cNvPr id="5" name="Obráze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spTree>
    <p:extLst>
      <p:ext uri="{BB962C8B-B14F-4D97-AF65-F5344CB8AC3E}">
        <p14:creationId xmlns:p14="http://schemas.microsoft.com/office/powerpoint/2010/main" val="95911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C1CE4F4-B83F-4937-BD1D-C2E92BC74277}" type="datetimeFigureOut">
              <a:rPr lang="cs-CZ" smtClean="0"/>
              <a:t>1. 12. 2022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2008805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CC1CE4F4-B83F-4937-BD1D-C2E92BC74277}" type="datetimeFigureOut">
              <a:rPr lang="cs-CZ" smtClean="0"/>
              <a:t>1. 12. 2022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7E4458-2C58-4AC4-97A2-38CE611C83EF}" type="slidenum">
              <a:rPr lang="cs-CZ" smtClean="0"/>
              <a:t>‹#›</a:t>
            </a:fld>
            <a:endParaRPr lang="cs-CZ"/>
          </a:p>
        </p:txBody>
      </p:sp>
    </p:spTree>
    <p:extLst>
      <p:ext uri="{BB962C8B-B14F-4D97-AF65-F5344CB8AC3E}">
        <p14:creationId xmlns:p14="http://schemas.microsoft.com/office/powerpoint/2010/main" val="1303155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CE4F4-B83F-4937-BD1D-C2E92BC74277}" type="datetimeFigureOut">
              <a:rPr lang="cs-CZ" smtClean="0"/>
              <a:t>1. 12. 2022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E4458-2C58-4AC4-97A2-38CE611C83EF}" type="slidenum">
              <a:rPr lang="cs-CZ" smtClean="0"/>
              <a:t>‹#›</a:t>
            </a:fld>
            <a:endParaRPr lang="cs-CZ"/>
          </a:p>
        </p:txBody>
      </p:sp>
      <p:pic>
        <p:nvPicPr>
          <p:cNvPr id="8" name="Obrázek 7"/>
          <p:cNvPicPr/>
          <p:nvPr userDrawn="1"/>
        </p:nvPicPr>
        <p:blipFill>
          <a:blip r:embed="rId1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Tree>
    <p:extLst>
      <p:ext uri="{BB962C8B-B14F-4D97-AF65-F5344CB8AC3E}">
        <p14:creationId xmlns:p14="http://schemas.microsoft.com/office/powerpoint/2010/main" val="1274050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Trenda Bold" panose="00000800000000000000" pitchFamily="50" charset="-18"/>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nda" panose="00000500000000000000" pitchFamily="50" charset="-18"/>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nda" panose="00000500000000000000" pitchFamily="50" charset="-18"/>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nda" panose="00000500000000000000" pitchFamily="50" charset="-18"/>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nda" panose="00000500000000000000" pitchFamily="50" charset="-18"/>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nda" panose="00000500000000000000" pitchFamily="50"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sa-sociology.org/en/about-isa/code-of-ethi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as.asn.au/ethics" TargetMode="External"/><Relationship Id="rId2" Type="http://schemas.openxmlformats.org/officeDocument/2006/relationships/hyperlink" Target="https://www.americananthro.org/ethics-and-methods" TargetMode="External"/><Relationship Id="rId1" Type="http://schemas.openxmlformats.org/officeDocument/2006/relationships/slideLayout" Target="../slideLayouts/slideLayout2.xml"/><Relationship Id="rId5" Type="http://schemas.openxmlformats.org/officeDocument/2006/relationships/hyperlink" Target="https://www.britsoc.co.uk/media/24310/bsa_statement_of_ethical_practice.pdf" TargetMode="External"/><Relationship Id="rId4" Type="http://schemas.openxmlformats.org/officeDocument/2006/relationships/hyperlink" Target="https://www.britsoc.co.uk/publications/ethic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asaonline.cz/?page_id=9" TargetMode="External"/><Relationship Id="rId2" Type="http://schemas.openxmlformats.org/officeDocument/2006/relationships/hyperlink" Target="http://www.casaonline.cz/?page_id=7" TargetMode="External"/><Relationship Id="rId1" Type="http://schemas.openxmlformats.org/officeDocument/2006/relationships/slideLayout" Target="../slideLayouts/slideLayout2.xml"/><Relationship Id="rId4" Type="http://schemas.openxmlformats.org/officeDocument/2006/relationships/hyperlink" Target="https://cmpsy.cz/?page=eticky-kode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ceskasociologicka.org/wp-content/uploads/2021/06/Eticky-kodex-Ceske-sociologicke-spolecnosti_ke-schvaleni-Valnym-shromazdenim.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somar.org/uploads/attachments/ckqtgcyjq01l9mhtrz0qee5u1-iccesomar-code-czech.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zakonyprolidi.cz/cs/2012-89" TargetMode="External"/><Relationship Id="rId3" Type="http://schemas.openxmlformats.org/officeDocument/2006/relationships/hyperlink" Target="https://eur-lex.europa.eu/legal-content/CS/TXT/?uri=CELEX:12016P008" TargetMode="External"/><Relationship Id="rId7" Type="http://schemas.openxmlformats.org/officeDocument/2006/relationships/hyperlink" Target="https://www.zakonyprolidi.cz/cs/1993-2#cl13" TargetMode="External"/><Relationship Id="rId2" Type="http://schemas.openxmlformats.org/officeDocument/2006/relationships/hyperlink" Target="https://aplikace.mvcr.cz/sbirka-zakonu/ViewFile.aspx?type=c&amp;id=3571" TargetMode="External"/><Relationship Id="rId1" Type="http://schemas.openxmlformats.org/officeDocument/2006/relationships/slideLayout" Target="../slideLayouts/slideLayout2.xml"/><Relationship Id="rId6" Type="http://schemas.openxmlformats.org/officeDocument/2006/relationships/hyperlink" Target="https://www.zakonyprolidi.cz/cs/1993-2#cl10-3" TargetMode="External"/><Relationship Id="rId5" Type="http://schemas.openxmlformats.org/officeDocument/2006/relationships/hyperlink" Target="https://www.zakonyprolidi.cz/cs/1993-2#cl7" TargetMode="External"/><Relationship Id="rId10" Type="http://schemas.openxmlformats.org/officeDocument/2006/relationships/hyperlink" Target="https://www.zakonyprolidi.cz/cs/2019-110" TargetMode="External"/><Relationship Id="rId4" Type="http://schemas.openxmlformats.org/officeDocument/2006/relationships/hyperlink" Target="https://eur-lex.europa.eu/legal-content/CS/TXT/?uri=CELEX:12016E016" TargetMode="External"/><Relationship Id="rId9" Type="http://schemas.openxmlformats.org/officeDocument/2006/relationships/hyperlink" Target="https://eur-lex.europa.eu/legal-content/CS/TXT/PDF/?uri=CELEX:32016R0679"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ec.europa.eu/info/law/law-topic/data-protection/reform/what-personal-data_c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ur-lex.europa.eu/legal-content/CS/TXT/HTML/?uri=CELEX:02016R0679-20160504&amp;from=C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11439" y="1266810"/>
            <a:ext cx="8304033" cy="1899471"/>
          </a:xfrm>
        </p:spPr>
        <p:txBody>
          <a:bodyPr>
            <a:normAutofit/>
          </a:bodyPr>
          <a:lstStyle/>
          <a:p>
            <a:pPr algn="l"/>
            <a:r>
              <a:rPr lang="cs-CZ" sz="4000" b="1" dirty="0">
                <a:solidFill>
                  <a:srgbClr val="00B388"/>
                </a:solidFill>
              </a:rPr>
              <a:t>Etika a ochrana osobních údajů v </a:t>
            </a:r>
            <a:r>
              <a:rPr lang="cs-CZ" sz="4000" b="1" dirty="0" err="1">
                <a:solidFill>
                  <a:srgbClr val="00B388"/>
                </a:solidFill>
              </a:rPr>
              <a:t>sociálněvědním</a:t>
            </a:r>
            <a:r>
              <a:rPr lang="cs-CZ" sz="4000" b="1" dirty="0">
                <a:solidFill>
                  <a:srgbClr val="00B388"/>
                </a:solidFill>
              </a:rPr>
              <a:t> výzkumu</a:t>
            </a:r>
            <a:endParaRPr lang="cs-CZ" sz="4000" b="1" dirty="0">
              <a:solidFill>
                <a:srgbClr val="00B388"/>
              </a:solidFill>
              <a:latin typeface="Trenda Bold" panose="00000800000000000000" pitchFamily="50" charset="-18"/>
            </a:endParaRPr>
          </a:p>
        </p:txBody>
      </p:sp>
      <p:sp>
        <p:nvSpPr>
          <p:cNvPr id="3" name="Podnadpis 2"/>
          <p:cNvSpPr>
            <a:spLocks noGrp="1"/>
          </p:cNvSpPr>
          <p:nvPr>
            <p:ph type="subTitle" idx="1"/>
          </p:nvPr>
        </p:nvSpPr>
        <p:spPr>
          <a:xfrm>
            <a:off x="2961564" y="3363645"/>
            <a:ext cx="5916546" cy="996386"/>
          </a:xfrm>
        </p:spPr>
        <p:txBody>
          <a:bodyPr>
            <a:normAutofit/>
          </a:bodyPr>
          <a:lstStyle/>
          <a:p>
            <a:pPr algn="l"/>
            <a:r>
              <a:rPr lang="cs-CZ" b="1" dirty="0" smtClean="0"/>
              <a:t>Tomáš Čížek</a:t>
            </a:r>
            <a:endParaRPr lang="cs-CZ" dirty="0">
              <a:latin typeface="Trenda" panose="00000500000000000000" pitchFamily="50" charset="-18"/>
            </a:endParaRPr>
          </a:p>
        </p:txBody>
      </p:sp>
      <p:sp>
        <p:nvSpPr>
          <p:cNvPr id="7" name="Podnadpis 2"/>
          <p:cNvSpPr txBox="1">
            <a:spLocks/>
          </p:cNvSpPr>
          <p:nvPr/>
        </p:nvSpPr>
        <p:spPr>
          <a:xfrm>
            <a:off x="2895576" y="4420840"/>
            <a:ext cx="7533564" cy="32900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cs-CZ" sz="2000" b="1" dirty="0" smtClean="0">
                <a:latin typeface="Trenda" panose="00000500000000000000" pitchFamily="50" charset="-18"/>
              </a:rPr>
              <a:t>Sociologický ústav AV ČR, </a:t>
            </a:r>
            <a:r>
              <a:rPr lang="cs-CZ" sz="2000" b="1" dirty="0" err="1" smtClean="0">
                <a:latin typeface="Trenda" panose="00000500000000000000" pitchFamily="50" charset="-18"/>
              </a:rPr>
              <a:t>v.v.i</a:t>
            </a:r>
            <a:r>
              <a:rPr lang="cs-CZ" sz="2000" b="1" dirty="0" smtClean="0">
                <a:latin typeface="Trenda" panose="00000500000000000000" pitchFamily="50" charset="-18"/>
              </a:rPr>
              <a:t>.</a:t>
            </a:r>
            <a:endParaRPr lang="cs-CZ" sz="2000" dirty="0">
              <a:latin typeface="Trenda" panose="00000500000000000000" pitchFamily="50" charset="-18"/>
            </a:endParaRPr>
          </a:p>
        </p:txBody>
      </p:sp>
      <p:sp>
        <p:nvSpPr>
          <p:cNvPr id="5" name="Podnadpis 2">
            <a:extLst>
              <a:ext uri="{FF2B5EF4-FFF2-40B4-BE49-F238E27FC236}">
                <a16:creationId xmlns:a16="http://schemas.microsoft.com/office/drawing/2014/main" id="{2D67E722-991B-A2F4-8CB8-B744EBEBD1CB}"/>
              </a:ext>
            </a:extLst>
          </p:cNvPr>
          <p:cNvSpPr txBox="1">
            <a:spLocks/>
          </p:cNvSpPr>
          <p:nvPr/>
        </p:nvSpPr>
        <p:spPr>
          <a:xfrm>
            <a:off x="2961564" y="6160529"/>
            <a:ext cx="7533564" cy="32900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cs-CZ" sz="2000" b="1" dirty="0">
              <a:latin typeface="Trenda" panose="00000500000000000000"/>
            </a:endParaRPr>
          </a:p>
        </p:txBody>
      </p:sp>
    </p:spTree>
    <p:extLst>
      <p:ext uri="{BB962C8B-B14F-4D97-AF65-F5344CB8AC3E}">
        <p14:creationId xmlns:p14="http://schemas.microsoft.com/office/powerpoint/2010/main" val="160352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International </a:t>
            </a:r>
            <a:r>
              <a:rPr lang="cs-CZ" dirty="0" err="1" smtClean="0"/>
              <a:t>sociological</a:t>
            </a:r>
            <a:r>
              <a:rPr lang="cs-CZ" dirty="0" smtClean="0"/>
              <a:t> </a:t>
            </a:r>
            <a:r>
              <a:rPr lang="cs-CZ" dirty="0" err="1" smtClean="0"/>
              <a:t>association</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hlinkClick r:id="rId2"/>
              </a:rPr>
              <a:t>https://</a:t>
            </a:r>
            <a:r>
              <a:rPr lang="cs-CZ" dirty="0" smtClean="0">
                <a:hlinkClick r:id="rId2"/>
              </a:rPr>
              <a:t>www.isa-sociology.org/en/about-isa/code-of-ethics</a:t>
            </a:r>
            <a:endParaRPr lang="cs-CZ" dirty="0" smtClean="0"/>
          </a:p>
          <a:p>
            <a:r>
              <a:rPr lang="en-US" dirty="0"/>
              <a:t>The security, anonymity and privacy of research subjects and informants should be respected </a:t>
            </a:r>
            <a:r>
              <a:rPr lang="en-US" dirty="0" err="1"/>
              <a:t>rigourously</a:t>
            </a:r>
            <a:r>
              <a:rPr lang="en-US" dirty="0"/>
              <a:t>, in both quantitative and qualitative research. The sources of personal information obtained by researchers should be kept confidential, unless the informants have asked or agreed to be cited. Should informants be easily identifiable, researchers should remind them explicitly of the consequences that may follow from the publication of the research data and outcomes. Payment of informants, though acceptable in principle, should be discouraged as far as possible and subject to explicit conditions, with special regard to the reliability of the information provided. </a:t>
            </a:r>
            <a:endParaRPr lang="cs-CZ" dirty="0"/>
          </a:p>
        </p:txBody>
      </p:sp>
    </p:spTree>
    <p:extLst>
      <p:ext uri="{BB962C8B-B14F-4D97-AF65-F5344CB8AC3E}">
        <p14:creationId xmlns:p14="http://schemas.microsoft.com/office/powerpoint/2010/main" val="142607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Různé druhy etických kodexů</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hlinkClick r:id="rId2"/>
              </a:rPr>
              <a:t>https://</a:t>
            </a:r>
            <a:r>
              <a:rPr lang="cs-CZ" dirty="0" smtClean="0">
                <a:hlinkClick r:id="rId2"/>
              </a:rPr>
              <a:t>www.americananthro.org/ethics-and-methods</a:t>
            </a:r>
            <a:endParaRPr lang="cs-CZ" dirty="0" smtClean="0"/>
          </a:p>
          <a:p>
            <a:r>
              <a:rPr lang="cs-CZ" dirty="0">
                <a:hlinkClick r:id="rId3"/>
              </a:rPr>
              <a:t>https://</a:t>
            </a:r>
            <a:r>
              <a:rPr lang="cs-CZ" dirty="0" smtClean="0">
                <a:hlinkClick r:id="rId3"/>
              </a:rPr>
              <a:t>www.aas.asn.au/ethics</a:t>
            </a:r>
            <a:endParaRPr lang="cs-CZ" dirty="0" smtClean="0"/>
          </a:p>
          <a:p>
            <a:r>
              <a:rPr lang="cs-CZ" dirty="0">
                <a:hlinkClick r:id="rId4"/>
              </a:rPr>
              <a:t>https://www.britsoc.co.uk/publications/ethics</a:t>
            </a:r>
            <a:r>
              <a:rPr lang="cs-CZ" dirty="0" smtClean="0">
                <a:hlinkClick r:id="rId4"/>
              </a:rPr>
              <a:t>/</a:t>
            </a:r>
            <a:endParaRPr lang="cs-CZ" dirty="0" smtClean="0"/>
          </a:p>
          <a:p>
            <a:r>
              <a:rPr lang="cs-CZ" dirty="0" smtClean="0"/>
              <a:t>Vymezení rámce etického výzkumu je složité, příkladem může být 60 bodů BSA  </a:t>
            </a:r>
            <a:endParaRPr lang="cs-CZ" dirty="0" smtClean="0"/>
          </a:p>
          <a:p>
            <a:r>
              <a:rPr lang="cs-CZ" dirty="0">
                <a:hlinkClick r:id="rId5"/>
              </a:rPr>
              <a:t>https://</a:t>
            </a:r>
            <a:r>
              <a:rPr lang="cs-CZ" dirty="0" smtClean="0">
                <a:hlinkClick r:id="rId5"/>
              </a:rPr>
              <a:t>www.britsoc.co.uk/media/24310/bsa_statement_of_ethical_practice.pdf</a:t>
            </a:r>
            <a:endParaRPr lang="cs-CZ" dirty="0" smtClean="0"/>
          </a:p>
          <a:p>
            <a:endParaRPr lang="cs-CZ" dirty="0"/>
          </a:p>
        </p:txBody>
      </p:sp>
    </p:spTree>
    <p:extLst>
      <p:ext uri="{BB962C8B-B14F-4D97-AF65-F5344CB8AC3E}">
        <p14:creationId xmlns:p14="http://schemas.microsoft.com/office/powerpoint/2010/main" val="2339439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Etické kodexy v ČR</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V oblasti lékařství formalizováno, zákonně upraveno</a:t>
            </a:r>
          </a:p>
          <a:p>
            <a:r>
              <a:rPr lang="cs-CZ" dirty="0" smtClean="0"/>
              <a:t>V oblasti sociálních a humanitních oborů rozvoj pomalý, je záležitostí současnosti. Ale již téměř každá instituce má kodex vypracovaný a fungují etické komise/komise pro etiku výzkumu.</a:t>
            </a:r>
          </a:p>
          <a:p>
            <a:r>
              <a:rPr lang="cs-CZ" dirty="0" smtClean="0">
                <a:hlinkClick r:id="rId2"/>
              </a:rPr>
              <a:t>http</a:t>
            </a:r>
            <a:r>
              <a:rPr lang="cs-CZ" dirty="0">
                <a:hlinkClick r:id="rId2"/>
              </a:rPr>
              <a:t>://www.casaonline.cz/?</a:t>
            </a:r>
            <a:r>
              <a:rPr lang="cs-CZ" dirty="0" smtClean="0">
                <a:hlinkClick r:id="rId2"/>
              </a:rPr>
              <a:t>page_id=7</a:t>
            </a:r>
            <a:endParaRPr lang="cs-CZ" dirty="0" smtClean="0"/>
          </a:p>
          <a:p>
            <a:r>
              <a:rPr lang="cs-CZ" dirty="0">
                <a:hlinkClick r:id="rId3"/>
              </a:rPr>
              <a:t>http://www.casaonline.cz/?</a:t>
            </a:r>
            <a:r>
              <a:rPr lang="cs-CZ" dirty="0" smtClean="0">
                <a:hlinkClick r:id="rId3"/>
              </a:rPr>
              <a:t>page_id=9</a:t>
            </a:r>
            <a:endParaRPr lang="cs-CZ" dirty="0" smtClean="0"/>
          </a:p>
          <a:p>
            <a:r>
              <a:rPr lang="cs-CZ" dirty="0">
                <a:hlinkClick r:id="rId4"/>
              </a:rPr>
              <a:t>https://cmpsy.cz/?</a:t>
            </a:r>
            <a:r>
              <a:rPr lang="cs-CZ" dirty="0" smtClean="0">
                <a:hlinkClick r:id="rId4"/>
              </a:rPr>
              <a:t>page=eticky-kodex</a:t>
            </a:r>
            <a:endParaRPr lang="cs-CZ" dirty="0" smtClean="0"/>
          </a:p>
          <a:p>
            <a:endParaRPr lang="cs-CZ" dirty="0"/>
          </a:p>
        </p:txBody>
      </p:sp>
    </p:spTree>
    <p:extLst>
      <p:ext uri="{BB962C8B-B14F-4D97-AF65-F5344CB8AC3E}">
        <p14:creationId xmlns:p14="http://schemas.microsoft.com/office/powerpoint/2010/main" val="3897703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kodexy v </a:t>
            </a:r>
            <a:r>
              <a:rPr lang="cs-CZ" dirty="0" smtClean="0"/>
              <a:t>ČR - ČSS</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hlinkClick r:id="rId2"/>
              </a:rPr>
              <a:t>https://</a:t>
            </a:r>
            <a:r>
              <a:rPr lang="cs-CZ" dirty="0" smtClean="0">
                <a:hlinkClick r:id="rId2"/>
              </a:rPr>
              <a:t>ceskasociologicka.org/wp-content/uploads/2021/06/Eticky-kodex-Ceske-sociologicke-spolecnosti_ke-schvaleni-Valnym-shromazdenim.pdf</a:t>
            </a:r>
            <a:endParaRPr lang="cs-CZ" dirty="0" smtClean="0"/>
          </a:p>
          <a:p>
            <a:r>
              <a:rPr lang="cs-CZ" dirty="0">
                <a:latin typeface="Arial" panose="020B0604020202020204" pitchFamily="34" charset="0"/>
              </a:rPr>
              <a:t>Sociologové a socioložky musí chránit anonymitu a práva účastníků výzkumu, studujících,</a:t>
            </a:r>
            <a:r>
              <a:rPr lang="cs-CZ" dirty="0"/>
              <a:t/>
            </a:r>
            <a:br>
              <a:rPr lang="cs-CZ" dirty="0"/>
            </a:br>
            <a:r>
              <a:rPr lang="cs-CZ" dirty="0">
                <a:latin typeface="Arial" panose="020B0604020202020204" pitchFamily="34" charset="0"/>
              </a:rPr>
              <a:t>zaměstnanců, klientů a dalších osob podle platných právních ustanovení. Výzkumná data musí</a:t>
            </a:r>
            <a:r>
              <a:rPr lang="cs-CZ" dirty="0"/>
              <a:t/>
            </a:r>
            <a:br>
              <a:rPr lang="cs-CZ" dirty="0"/>
            </a:br>
            <a:r>
              <a:rPr lang="cs-CZ" dirty="0">
                <a:latin typeface="Arial" panose="020B0604020202020204" pitchFamily="34" charset="0"/>
              </a:rPr>
              <a:t>být chráněna a před použitím, resp. publikací anonymizována. Před získáním souhlasu s účastí</a:t>
            </a:r>
            <a:r>
              <a:rPr lang="cs-CZ" dirty="0"/>
              <a:t/>
            </a:r>
            <a:br>
              <a:rPr lang="cs-CZ" dirty="0"/>
            </a:br>
            <a:r>
              <a:rPr lang="cs-CZ" dirty="0">
                <a:latin typeface="Arial" panose="020B0604020202020204" pitchFamily="34" charset="0"/>
              </a:rPr>
              <a:t>na studii musí být lidé potenciálně se účastnící výzkumu písemně nebo ústně informováni o</a:t>
            </a:r>
            <a:r>
              <a:rPr lang="cs-CZ" dirty="0"/>
              <a:t/>
            </a:r>
            <a:br>
              <a:rPr lang="cs-CZ" dirty="0"/>
            </a:br>
            <a:r>
              <a:rPr lang="cs-CZ" dirty="0">
                <a:latin typeface="Arial" panose="020B0604020202020204" pitchFamily="34" charset="0"/>
              </a:rPr>
              <a:t>způsobech, jakými bude zajištěna anonymita a diskrétnost při shromažďování,</a:t>
            </a:r>
            <a:r>
              <a:rPr lang="cs-CZ" dirty="0"/>
              <a:t/>
            </a:r>
            <a:br>
              <a:rPr lang="cs-CZ" dirty="0"/>
            </a:br>
            <a:r>
              <a:rPr lang="cs-CZ" dirty="0">
                <a:latin typeface="Arial" panose="020B0604020202020204" pitchFamily="34" charset="0"/>
              </a:rPr>
              <a:t>uchovávání, analýze, archivaci a zveřejňování informací z výzkumu. Při práci v týmech je</a:t>
            </a:r>
            <a:r>
              <a:rPr lang="cs-CZ" dirty="0"/>
              <a:t/>
            </a:r>
            <a:br>
              <a:rPr lang="cs-CZ" dirty="0"/>
            </a:br>
            <a:r>
              <a:rPr lang="cs-CZ" dirty="0">
                <a:latin typeface="Arial" panose="020B0604020202020204" pitchFamily="34" charset="0"/>
              </a:rPr>
              <a:t>vhodné využívat písemných dohod o mlčenlivosti. Socioložky a sociologové mají povinnost</a:t>
            </a:r>
            <a:r>
              <a:rPr lang="cs-CZ" dirty="0"/>
              <a:t/>
            </a:r>
            <a:br>
              <a:rPr lang="cs-CZ" dirty="0"/>
            </a:br>
            <a:r>
              <a:rPr lang="cs-CZ" dirty="0">
                <a:latin typeface="Arial" panose="020B0604020202020204" pitchFamily="34" charset="0"/>
              </a:rPr>
              <a:t>nedovolit použití důvěrných informací způsobem, který by mohl ohrozit osoby účastnící se</a:t>
            </a:r>
            <a:r>
              <a:rPr lang="cs-CZ" dirty="0"/>
              <a:t/>
            </a:r>
            <a:br>
              <a:rPr lang="cs-CZ" dirty="0"/>
            </a:br>
            <a:r>
              <a:rPr lang="cs-CZ" dirty="0">
                <a:latin typeface="Arial" panose="020B0604020202020204" pitchFamily="34" charset="0"/>
              </a:rPr>
              <a:t>výzkumu, studující nebo jiné osoby. Ochrana dat a informací z výzkumu není</a:t>
            </a:r>
            <a:r>
              <a:rPr lang="cs-CZ" dirty="0"/>
              <a:t/>
            </a:r>
            <a:br>
              <a:rPr lang="cs-CZ" dirty="0"/>
            </a:br>
            <a:r>
              <a:rPr lang="cs-CZ" dirty="0">
                <a:latin typeface="Arial" panose="020B0604020202020204" pitchFamily="34" charset="0"/>
              </a:rPr>
              <a:t>garantována v zákonem stanovených důvodech. Pokud se zkoumající dozví o spáchání</a:t>
            </a:r>
            <a:r>
              <a:rPr lang="cs-CZ" dirty="0"/>
              <a:t/>
            </a:r>
            <a:br>
              <a:rPr lang="cs-CZ" dirty="0"/>
            </a:br>
            <a:r>
              <a:rPr lang="cs-CZ" dirty="0">
                <a:latin typeface="Arial" panose="020B0604020202020204" pitchFamily="34" charset="0"/>
              </a:rPr>
              <a:t>závažného trestného činu, zejm. je-li tento vyjmenován v patřičném oddíle zákona, je</a:t>
            </a:r>
            <a:r>
              <a:rPr lang="cs-CZ" dirty="0"/>
              <a:t/>
            </a:r>
            <a:br>
              <a:rPr lang="cs-CZ" dirty="0"/>
            </a:br>
            <a:r>
              <a:rPr lang="cs-CZ" dirty="0">
                <a:latin typeface="Arial" panose="020B0604020202020204" pitchFamily="34" charset="0"/>
              </a:rPr>
              <a:t>zkoumající povinen nahlásit jej příslušným orgánům.</a:t>
            </a:r>
            <a:endParaRPr lang="cs-CZ" dirty="0"/>
          </a:p>
        </p:txBody>
      </p:sp>
    </p:spTree>
    <p:extLst>
      <p:ext uri="{BB962C8B-B14F-4D97-AF65-F5344CB8AC3E}">
        <p14:creationId xmlns:p14="http://schemas.microsoft.com/office/powerpoint/2010/main" val="359429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Etické kodexy v ČR </a:t>
            </a:r>
            <a:r>
              <a:rPr lang="cs-CZ" dirty="0" smtClean="0"/>
              <a:t>– ICC/ESOMAR</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hlinkClick r:id="rId2"/>
              </a:rPr>
              <a:t>https://</a:t>
            </a:r>
            <a:r>
              <a:rPr lang="cs-CZ" dirty="0" smtClean="0">
                <a:hlinkClick r:id="rId2"/>
              </a:rPr>
              <a:t>esomar.org/uploads/attachments/ckqtgcyjq01l9mhtrz0qee5u1-iccesomar-code-czech.pdf</a:t>
            </a:r>
            <a:endParaRPr lang="cs-CZ" dirty="0" smtClean="0"/>
          </a:p>
          <a:p>
            <a:r>
              <a:rPr lang="cs-CZ" dirty="0">
                <a:latin typeface="Arial" panose="020B0604020202020204" pitchFamily="34" charset="0"/>
              </a:rPr>
              <a:t>1. Při shromažďování osobních údajů od subjektů údajů pro účely výzkumu musí</a:t>
            </a:r>
            <a:r>
              <a:rPr lang="cs-CZ" dirty="0"/>
              <a:t/>
            </a:r>
            <a:br>
              <a:rPr lang="cs-CZ" dirty="0"/>
            </a:br>
            <a:r>
              <a:rPr lang="cs-CZ" dirty="0">
                <a:latin typeface="Arial" panose="020B0604020202020204" pitchFamily="34" charset="0"/>
              </a:rPr>
              <a:t>výzkumníci transparentně sdělit, jaké informace plánují shromažďovat, sdělit účel,</a:t>
            </a:r>
            <a:r>
              <a:rPr lang="cs-CZ" dirty="0"/>
              <a:t/>
            </a:r>
            <a:br>
              <a:rPr lang="cs-CZ" dirty="0"/>
            </a:br>
            <a:r>
              <a:rPr lang="cs-CZ" dirty="0">
                <a:latin typeface="Arial" panose="020B0604020202020204" pitchFamily="34" charset="0"/>
              </a:rPr>
              <a:t>pro který budou údaje shromážděny, a uvést, s kým budou informace sdíleny a v</a:t>
            </a:r>
            <a:r>
              <a:rPr lang="cs-CZ" dirty="0"/>
              <a:t/>
            </a:r>
            <a:br>
              <a:rPr lang="cs-CZ" dirty="0"/>
            </a:br>
            <a:r>
              <a:rPr lang="cs-CZ" dirty="0">
                <a:latin typeface="Arial" panose="020B0604020202020204" pitchFamily="34" charset="0"/>
              </a:rPr>
              <a:t>jaké formě.</a:t>
            </a:r>
            <a:r>
              <a:rPr lang="cs-CZ" dirty="0"/>
              <a:t/>
            </a:r>
            <a:br>
              <a:rPr lang="cs-CZ" dirty="0"/>
            </a:br>
            <a:r>
              <a:rPr lang="cs-CZ" dirty="0">
                <a:latin typeface="Arial" panose="020B0604020202020204" pitchFamily="34" charset="0"/>
              </a:rPr>
              <a:t>2. Výzkumní pracovníci musí zajistit, aby osobní údaje užité ve výzkumu byly</a:t>
            </a:r>
            <a:r>
              <a:rPr lang="cs-CZ" dirty="0"/>
              <a:t/>
            </a:r>
            <a:br>
              <a:rPr lang="cs-CZ" dirty="0"/>
            </a:br>
            <a:r>
              <a:rPr lang="cs-CZ" dirty="0">
                <a:latin typeface="Arial" panose="020B0604020202020204" pitchFamily="34" charset="0"/>
              </a:rPr>
              <a:t>důkladně chráněny před neoprávněným přístupem a nebyly bez souhlasu subjektu</a:t>
            </a:r>
            <a:r>
              <a:rPr lang="cs-CZ" dirty="0"/>
              <a:t/>
            </a:r>
            <a:br>
              <a:rPr lang="cs-CZ" dirty="0"/>
            </a:br>
            <a:r>
              <a:rPr lang="cs-CZ" dirty="0">
                <a:latin typeface="Arial" panose="020B0604020202020204" pitchFamily="34" charset="0"/>
              </a:rPr>
              <a:t>údajů zveřejněny.</a:t>
            </a:r>
            <a:r>
              <a:rPr lang="cs-CZ" dirty="0"/>
              <a:t/>
            </a:r>
            <a:br>
              <a:rPr lang="cs-CZ" dirty="0"/>
            </a:br>
            <a:r>
              <a:rPr lang="cs-CZ" dirty="0">
                <a:latin typeface="Arial" panose="020B0604020202020204" pitchFamily="34" charset="0"/>
              </a:rPr>
              <a:t>3. Výzkumníci se musí vždy chovat eticky a nedělat nic, co by mohlo způsobit újmu</a:t>
            </a:r>
            <a:r>
              <a:rPr lang="cs-CZ" dirty="0"/>
              <a:t/>
            </a:r>
            <a:br>
              <a:rPr lang="cs-CZ" dirty="0"/>
            </a:br>
            <a:r>
              <a:rPr lang="cs-CZ" dirty="0">
                <a:latin typeface="Arial" panose="020B0604020202020204" pitchFamily="34" charset="0"/>
              </a:rPr>
              <a:t>subjektu údajů nebo poškodit pověst výzkumu trhu, veřejného mínění a</a:t>
            </a:r>
            <a:r>
              <a:rPr lang="cs-CZ" dirty="0"/>
              <a:t/>
            </a:r>
            <a:br>
              <a:rPr lang="cs-CZ" dirty="0"/>
            </a:br>
            <a:r>
              <a:rPr lang="cs-CZ" dirty="0">
                <a:latin typeface="Arial" panose="020B0604020202020204" pitchFamily="34" charset="0"/>
              </a:rPr>
              <a:t>sociologického výzkumu</a:t>
            </a:r>
            <a:endParaRPr lang="cs-CZ" dirty="0"/>
          </a:p>
        </p:txBody>
      </p:sp>
    </p:spTree>
    <p:extLst>
      <p:ext uri="{BB962C8B-B14F-4D97-AF65-F5344CB8AC3E}">
        <p14:creationId xmlns:p14="http://schemas.microsoft.com/office/powerpoint/2010/main" val="2345721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
        <p:nvSpPr>
          <p:cNvPr id="7" name="Nadpis 1"/>
          <p:cNvSpPr txBox="1">
            <a:spLocks/>
          </p:cNvSpPr>
          <p:nvPr/>
        </p:nvSpPr>
        <p:spPr>
          <a:xfrm>
            <a:off x="1169627" y="2211993"/>
            <a:ext cx="8236084" cy="13281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cs-CZ" sz="4400" b="1" i="0" u="none" strike="noStrike" kern="1200" cap="none" spc="0" normalizeH="0" baseline="0" noProof="0" dirty="0" smtClean="0">
                <a:ln>
                  <a:noFill/>
                </a:ln>
                <a:solidFill>
                  <a:srgbClr val="001543"/>
                </a:solidFill>
                <a:effectLst/>
                <a:uLnTx/>
                <a:uFillTx/>
                <a:latin typeface="Trenda Bold" panose="00000800000000000000" pitchFamily="50" charset="-18"/>
                <a:ea typeface="+mj-ea"/>
                <a:cs typeface="+mj-cs"/>
              </a:rPr>
              <a:t>Legislativa</a:t>
            </a:r>
            <a:endParaRPr kumimoji="0" lang="cs-CZ" sz="4400" b="1" i="0" u="none" strike="noStrike" kern="1200" cap="none" spc="0" normalizeH="0" baseline="0" noProof="0" dirty="0">
              <a:ln>
                <a:noFill/>
              </a:ln>
              <a:solidFill>
                <a:srgbClr val="001543"/>
              </a:solidFill>
              <a:effectLst/>
              <a:uLnTx/>
              <a:uFillTx/>
              <a:latin typeface="Trenda Bold" panose="00000800000000000000" pitchFamily="50" charset="-18"/>
              <a:ea typeface="+mj-ea"/>
              <a:cs typeface="+mj-cs"/>
            </a:endParaRPr>
          </a:p>
        </p:txBody>
      </p:sp>
      <p:cxnSp>
        <p:nvCxnSpPr>
          <p:cNvPr id="8" name="Přímá spojnice 7"/>
          <p:cNvCxnSpPr/>
          <p:nvPr/>
        </p:nvCxnSpPr>
        <p:spPr>
          <a:xfrm flipV="1">
            <a:off x="643467" y="3335925"/>
            <a:ext cx="6620933" cy="8438"/>
          </a:xfrm>
          <a:prstGeom prst="line">
            <a:avLst/>
          </a:prstGeom>
          <a:ln>
            <a:solidFill>
              <a:srgbClr val="00B388"/>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643467" y="2266478"/>
            <a:ext cx="6620933" cy="275"/>
          </a:xfrm>
          <a:prstGeom prst="line">
            <a:avLst/>
          </a:prstGeom>
          <a:ln w="57150">
            <a:solidFill>
              <a:srgbClr val="00B3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967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normy - UOOU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Ústavní základ ochrany osobních údajů</a:t>
            </a:r>
            <a:r>
              <a:rPr lang="cs-CZ" dirty="0"/>
              <a:t> </a:t>
            </a:r>
            <a:br>
              <a:rPr lang="cs-CZ" dirty="0"/>
            </a:br>
            <a:endParaRPr lang="cs-CZ" dirty="0"/>
          </a:p>
          <a:p>
            <a:pPr>
              <a:buFont typeface="+mj-lt"/>
              <a:buAutoNum type="arabicPeriod"/>
            </a:pPr>
            <a:r>
              <a:rPr lang="cs-CZ" dirty="0">
                <a:hlinkClick r:id="rId2" tooltip=" [nové okno]"/>
              </a:rPr>
              <a:t>úmluva Rady Evropy č. 108</a:t>
            </a:r>
            <a:r>
              <a:rPr lang="cs-CZ" dirty="0"/>
              <a:t> z roku 1981</a:t>
            </a:r>
          </a:p>
          <a:p>
            <a:pPr>
              <a:buFont typeface="+mj-lt"/>
              <a:buAutoNum type="arabicPeriod"/>
            </a:pPr>
            <a:r>
              <a:rPr lang="cs-CZ" dirty="0">
                <a:hlinkClick r:id="rId3" tooltip=" [nové okno]"/>
              </a:rPr>
              <a:t>článek 8</a:t>
            </a:r>
            <a:r>
              <a:rPr lang="cs-CZ" dirty="0"/>
              <a:t> Charty základních práv EU</a:t>
            </a:r>
          </a:p>
          <a:p>
            <a:pPr>
              <a:buFont typeface="+mj-lt"/>
              <a:buAutoNum type="arabicPeriod"/>
            </a:pPr>
            <a:r>
              <a:rPr lang="cs-CZ" dirty="0">
                <a:hlinkClick r:id="rId4" tooltip=" [nové okno]"/>
              </a:rPr>
              <a:t>článek 16</a:t>
            </a:r>
            <a:r>
              <a:rPr lang="cs-CZ" dirty="0"/>
              <a:t> Smlouvy o fungování Evropské unie</a:t>
            </a:r>
          </a:p>
          <a:p>
            <a:pPr>
              <a:buFont typeface="+mj-lt"/>
              <a:buAutoNum type="arabicPeriod"/>
            </a:pPr>
            <a:r>
              <a:rPr lang="cs-CZ" dirty="0">
                <a:hlinkClick r:id="rId5" tooltip=" [nové okno]"/>
              </a:rPr>
              <a:t>článek 7</a:t>
            </a:r>
            <a:r>
              <a:rPr lang="cs-CZ" dirty="0"/>
              <a:t>, </a:t>
            </a:r>
            <a:r>
              <a:rPr lang="cs-CZ" dirty="0">
                <a:hlinkClick r:id="rId6" tooltip=" [nové okno]"/>
              </a:rPr>
              <a:t>10 odst. 3</a:t>
            </a:r>
            <a:r>
              <a:rPr lang="cs-CZ" dirty="0"/>
              <a:t> a </a:t>
            </a:r>
            <a:r>
              <a:rPr lang="cs-CZ" dirty="0">
                <a:hlinkClick r:id="rId7" tooltip=" [nové okno]"/>
              </a:rPr>
              <a:t>13</a:t>
            </a:r>
            <a:r>
              <a:rPr lang="cs-CZ" dirty="0"/>
              <a:t> Listiny základních práv a svobod </a:t>
            </a:r>
          </a:p>
          <a:p>
            <a:pPr marL="0" indent="0">
              <a:buNone/>
            </a:pPr>
            <a:endParaRPr lang="cs-CZ" dirty="0"/>
          </a:p>
          <a:p>
            <a:r>
              <a:rPr lang="cs-CZ" b="1" dirty="0"/>
              <a:t>Obecné předpisy ochrany osobních údajů </a:t>
            </a:r>
            <a:endParaRPr lang="cs-CZ" dirty="0"/>
          </a:p>
          <a:p>
            <a:pPr>
              <a:buFont typeface="+mj-lt"/>
              <a:buAutoNum type="arabicPeriod"/>
            </a:pPr>
            <a:r>
              <a:rPr lang="cs-CZ" dirty="0"/>
              <a:t>zákon č. </a:t>
            </a:r>
            <a:r>
              <a:rPr lang="cs-CZ" dirty="0">
                <a:hlinkClick r:id="rId8" tooltip=" [nové okno]"/>
              </a:rPr>
              <a:t>89/2012</a:t>
            </a:r>
            <a:r>
              <a:rPr lang="cs-CZ" dirty="0"/>
              <a:t> Sb., občanský zákoník</a:t>
            </a:r>
          </a:p>
          <a:p>
            <a:pPr>
              <a:buFont typeface="+mj-lt"/>
              <a:buAutoNum type="arabicPeriod"/>
            </a:pPr>
            <a:r>
              <a:rPr lang="cs-CZ" dirty="0"/>
              <a:t>nařízení Evropského parlamentu a Rady </a:t>
            </a:r>
            <a:r>
              <a:rPr lang="cs-CZ" dirty="0">
                <a:hlinkClick r:id="rId9" tooltip=" [nové okno]"/>
              </a:rPr>
              <a:t>2016/679</a:t>
            </a:r>
            <a:r>
              <a:rPr lang="cs-CZ" dirty="0"/>
              <a:t> (GDPR)</a:t>
            </a:r>
          </a:p>
          <a:p>
            <a:pPr>
              <a:buFont typeface="+mj-lt"/>
              <a:buAutoNum type="arabicPeriod"/>
            </a:pPr>
            <a:r>
              <a:rPr lang="cs-CZ" dirty="0"/>
              <a:t>zákon č. </a:t>
            </a:r>
            <a:r>
              <a:rPr lang="cs-CZ" dirty="0">
                <a:hlinkClick r:id="rId10" tooltip=" [nové okno]"/>
              </a:rPr>
              <a:t>110/2019</a:t>
            </a:r>
            <a:r>
              <a:rPr lang="cs-CZ" dirty="0"/>
              <a:t> Sb., o zpracování osobních údajů</a:t>
            </a:r>
          </a:p>
          <a:p>
            <a:endParaRPr lang="cs-CZ" dirty="0"/>
          </a:p>
        </p:txBody>
      </p:sp>
    </p:spTree>
    <p:extLst>
      <p:ext uri="{BB962C8B-B14F-4D97-AF65-F5344CB8AC3E}">
        <p14:creationId xmlns:p14="http://schemas.microsoft.com/office/powerpoint/2010/main" val="986795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osobních údajů</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hlinkClick r:id="rId2"/>
              </a:rPr>
              <a:t>https://</a:t>
            </a:r>
            <a:r>
              <a:rPr lang="cs-CZ" dirty="0" smtClean="0">
                <a:hlinkClick r:id="rId2"/>
              </a:rPr>
              <a:t>ec.europa.eu/info/law/law-topic/data-protection/reform/what-personal-data_cs</a:t>
            </a:r>
            <a:endParaRPr lang="cs-CZ" dirty="0" smtClean="0"/>
          </a:p>
          <a:p>
            <a:r>
              <a:rPr lang="cs-CZ" dirty="0"/>
              <a:t>Osobní údaje jsou jakékoli informace, které se týkají </a:t>
            </a:r>
            <a:r>
              <a:rPr lang="cs-CZ" b="1" dirty="0"/>
              <a:t>identifikované nebo identifikovatelné žijící osoby</a:t>
            </a:r>
            <a:r>
              <a:rPr lang="cs-CZ" dirty="0"/>
              <a:t>. K osobním údajům patří i různé jednotlivé informace, které společně jako celek mohou vést k identifikaci určité osoby.</a:t>
            </a:r>
          </a:p>
          <a:p>
            <a:r>
              <a:rPr lang="cs-CZ" dirty="0"/>
              <a:t>Osobní údaje, které sice byly zbaveny informací umožňujících identifikaci, zašifrovány nebo </a:t>
            </a:r>
            <a:r>
              <a:rPr lang="cs-CZ" b="1" dirty="0" err="1"/>
              <a:t>pseudonymizovány</a:t>
            </a:r>
            <a:r>
              <a:rPr lang="cs-CZ" b="1" dirty="0"/>
              <a:t>, </a:t>
            </a:r>
            <a:r>
              <a:rPr lang="cs-CZ" dirty="0"/>
              <a:t>ale lze je použít ke zpětné identifikaci osoby, zůstávají osobními údaji a GDPR  se na ně i nadále vztahuje.</a:t>
            </a:r>
          </a:p>
          <a:p>
            <a:r>
              <a:rPr lang="cs-CZ" dirty="0"/>
              <a:t>Osobní údaje, které byly </a:t>
            </a:r>
            <a:r>
              <a:rPr lang="cs-CZ" b="1" dirty="0"/>
              <a:t>anonymizovány </a:t>
            </a:r>
            <a:r>
              <a:rPr lang="cs-CZ" dirty="0"/>
              <a:t>takovým způsobem, že příslušná osoba již není identifikovatelná, již nejsou považovány za osobní údaje. Údaje se pokládají za skutečně anonymizované, pokud je </a:t>
            </a:r>
            <a:r>
              <a:rPr lang="cs-CZ" dirty="0" err="1"/>
              <a:t>anonymizace</a:t>
            </a:r>
            <a:r>
              <a:rPr lang="cs-CZ" dirty="0"/>
              <a:t> nezvratná.</a:t>
            </a:r>
          </a:p>
          <a:p>
            <a:endParaRPr lang="cs-CZ" dirty="0"/>
          </a:p>
        </p:txBody>
      </p:sp>
    </p:spTree>
    <p:extLst>
      <p:ext uri="{BB962C8B-B14F-4D97-AF65-F5344CB8AC3E}">
        <p14:creationId xmlns:p14="http://schemas.microsoft.com/office/powerpoint/2010/main" val="36836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GDPR a zákon  </a:t>
            </a:r>
            <a:endParaRPr lang="cs-CZ" dirty="0"/>
          </a:p>
        </p:txBody>
      </p:sp>
      <p:sp>
        <p:nvSpPr>
          <p:cNvPr id="3" name="Zástupný symbol pro obsah 2"/>
          <p:cNvSpPr>
            <a:spLocks noGrp="1"/>
          </p:cNvSpPr>
          <p:nvPr>
            <p:ph idx="1"/>
          </p:nvPr>
        </p:nvSpPr>
        <p:spPr/>
        <p:txBody>
          <a:bodyPr/>
          <a:lstStyle/>
          <a:p>
            <a:r>
              <a:rPr lang="cs-CZ" dirty="0">
                <a:hlinkClick r:id="rId2"/>
              </a:rPr>
              <a:t>https://eur-lex.europa.eu/legal-content/CS/TXT/HTML/?</a:t>
            </a:r>
            <a:r>
              <a:rPr lang="cs-CZ" dirty="0" smtClean="0">
                <a:hlinkClick r:id="rId2"/>
              </a:rPr>
              <a:t>uri=CELEX:02016R0679-20160504&amp;from=CS</a:t>
            </a:r>
            <a:endParaRPr lang="cs-CZ" dirty="0" smtClean="0"/>
          </a:p>
          <a:p>
            <a:r>
              <a:rPr lang="cs-CZ" dirty="0" smtClean="0"/>
              <a:t>ZÁSADA MINIMALIZACE</a:t>
            </a:r>
            <a:r>
              <a:rPr lang="cs-CZ" dirty="0" smtClean="0"/>
              <a:t>! - tedy nesbírat osobní údaje pokud to není nutné.</a:t>
            </a:r>
            <a:endParaRPr lang="cs-CZ" dirty="0"/>
          </a:p>
        </p:txBody>
      </p:sp>
    </p:spTree>
    <p:extLst>
      <p:ext uri="{BB962C8B-B14F-4D97-AF65-F5344CB8AC3E}">
        <p14:creationId xmlns:p14="http://schemas.microsoft.com/office/powerpoint/2010/main" val="3867345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Zpracování zvláštních kategorií osobních </a:t>
            </a:r>
            <a:r>
              <a:rPr lang="cs-CZ" dirty="0" smtClean="0"/>
              <a:t>údajů – článek 9</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1.   Zakazuje se zpracování osobních údajů, které vypovídají o rasovém či etnickém původu, politických názorech, náboženském vyznání či filozofickém přesvědčení nebo členství v odborech, a zpracování genetických údajů, biometrických údajů za účelem jedinečné identifikace fyzické osoby a údajů o zdravotním stavu či o sexuálním životě nebo sexuální orientaci fyzické osoby</a:t>
            </a:r>
            <a:r>
              <a:rPr lang="cs-CZ" dirty="0" smtClean="0"/>
              <a:t>.</a:t>
            </a:r>
          </a:p>
          <a:p>
            <a:pPr marL="0" indent="0">
              <a:buNone/>
            </a:pPr>
            <a:endParaRPr lang="cs-CZ" dirty="0"/>
          </a:p>
          <a:p>
            <a:r>
              <a:rPr lang="cs-CZ" dirty="0"/>
              <a:t>2.   Odstavec 1 se nepoužije, pokud jde o některý z těchto případů</a:t>
            </a:r>
            <a:r>
              <a:rPr lang="cs-CZ" dirty="0" smtClean="0"/>
              <a:t>:</a:t>
            </a:r>
          </a:p>
          <a:p>
            <a:r>
              <a:rPr lang="cs-CZ" dirty="0" smtClean="0"/>
              <a:t>…</a:t>
            </a:r>
            <a:endParaRPr lang="cs-CZ" dirty="0"/>
          </a:p>
          <a:p>
            <a:r>
              <a:rPr lang="cs-CZ" dirty="0"/>
              <a:t>j) </a:t>
            </a:r>
            <a:r>
              <a:rPr lang="cs-CZ" dirty="0" smtClean="0"/>
              <a:t> zpracování </a:t>
            </a:r>
            <a:r>
              <a:rPr lang="cs-CZ" dirty="0"/>
              <a:t>je nezbytné pro účely archivace ve veřejném zájmu, pro účely vědeckého či historického výzkumu nebo pro statistické účely v souladu s čl. 89 odst. 1 na základě práva Unie nebo členského státu, které je přiměřené sledovanému cíli, dodržuje podstatu práva na ochranu údajů a poskytuje vhodné a konkrétní záruky pro ochranu základních práv a zájmů subjektu údajů.</a:t>
            </a:r>
          </a:p>
          <a:p>
            <a:endParaRPr lang="cs-CZ" dirty="0"/>
          </a:p>
          <a:p>
            <a:endParaRPr lang="cs-CZ" dirty="0"/>
          </a:p>
        </p:txBody>
      </p:sp>
    </p:spTree>
    <p:extLst>
      <p:ext uri="{BB962C8B-B14F-4D97-AF65-F5344CB8AC3E}">
        <p14:creationId xmlns:p14="http://schemas.microsoft.com/office/powerpoint/2010/main" val="3582733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C2340"/>
                </a:solidFill>
              </a:rPr>
              <a:t>Etika a legislativa</a:t>
            </a:r>
            <a:endParaRPr lang="cs-CZ" dirty="0">
              <a:solidFill>
                <a:srgbClr val="0C2340"/>
              </a:solidFill>
            </a:endParaRPr>
          </a:p>
        </p:txBody>
      </p:sp>
      <p:sp>
        <p:nvSpPr>
          <p:cNvPr id="3" name="Zástupný symbol pro obsah 2"/>
          <p:cNvSpPr>
            <a:spLocks noGrp="1"/>
          </p:cNvSpPr>
          <p:nvPr>
            <p:ph idx="1"/>
          </p:nvPr>
        </p:nvSpPr>
        <p:spPr/>
        <p:txBody>
          <a:bodyPr>
            <a:normAutofit fontScale="77500" lnSpcReduction="20000"/>
          </a:bodyPr>
          <a:lstStyle/>
          <a:p>
            <a:pPr>
              <a:lnSpc>
                <a:spcPct val="150000"/>
              </a:lnSpc>
            </a:pPr>
            <a:r>
              <a:rPr lang="cs-CZ" b="1" dirty="0" smtClean="0"/>
              <a:t>Dvě oblasti ve kterých je vědecký výzkum regulován</a:t>
            </a:r>
          </a:p>
          <a:p>
            <a:pPr>
              <a:lnSpc>
                <a:spcPct val="150000"/>
              </a:lnSpc>
            </a:pPr>
            <a:r>
              <a:rPr lang="cs-CZ" b="1" dirty="0" smtClean="0"/>
              <a:t>Etické a právní požadavky nejdou proti sobě, nejsou ale to samé</a:t>
            </a:r>
          </a:p>
          <a:p>
            <a:pPr>
              <a:lnSpc>
                <a:spcPct val="150000"/>
              </a:lnSpc>
            </a:pPr>
            <a:r>
              <a:rPr lang="cs-CZ" b="1" dirty="0" smtClean="0">
                <a:latin typeface="Trenda" panose="00000500000000000000" pitchFamily="50" charset="-18"/>
              </a:rPr>
              <a:t>Většinou se doplňují</a:t>
            </a:r>
          </a:p>
          <a:p>
            <a:pPr>
              <a:lnSpc>
                <a:spcPct val="150000"/>
              </a:lnSpc>
            </a:pPr>
            <a:r>
              <a:rPr lang="cs-CZ" b="1" dirty="0" smtClean="0"/>
              <a:t>Cílem této prezentace </a:t>
            </a:r>
            <a:r>
              <a:rPr lang="cs-CZ" b="1" dirty="0" smtClean="0"/>
              <a:t>je představení etické </a:t>
            </a:r>
            <a:r>
              <a:rPr lang="cs-CZ" b="1" dirty="0" smtClean="0"/>
              <a:t>a právní regulace v sociologickém </a:t>
            </a:r>
            <a:r>
              <a:rPr lang="cs-CZ" b="1" dirty="0" smtClean="0"/>
              <a:t>výzkumu </a:t>
            </a:r>
          </a:p>
          <a:p>
            <a:pPr>
              <a:lnSpc>
                <a:spcPct val="150000"/>
              </a:lnSpc>
            </a:pPr>
            <a:r>
              <a:rPr lang="cs-CZ" b="1" dirty="0" smtClean="0"/>
              <a:t>Ve vztahu ke </a:t>
            </a:r>
            <a:r>
              <a:rPr lang="cs-CZ" b="1" dirty="0" smtClean="0"/>
              <a:t>zkoumaným </a:t>
            </a:r>
            <a:r>
              <a:rPr lang="cs-CZ" b="1" dirty="0" smtClean="0"/>
              <a:t>osobám – ochrana osobních údajů</a:t>
            </a:r>
            <a:endParaRPr lang="en-US" b="1" dirty="0">
              <a:latin typeface="Trenda" panose="00000500000000000000" pitchFamily="50" charset="-18"/>
            </a:endParaRPr>
          </a:p>
          <a:p>
            <a:pPr lvl="1">
              <a:lnSpc>
                <a:spcPct val="150000"/>
              </a:lnSpc>
            </a:pPr>
            <a:r>
              <a:rPr lang="cs-CZ" b="1" dirty="0" smtClean="0">
                <a:solidFill>
                  <a:srgbClr val="00B388"/>
                </a:solidFill>
                <a:latin typeface="Trenda" panose="00000500000000000000" pitchFamily="50" charset="-18"/>
              </a:rPr>
              <a:t>Text</a:t>
            </a:r>
            <a:endParaRPr lang="en-US" b="1" dirty="0">
              <a:solidFill>
                <a:srgbClr val="00B388"/>
              </a:solidFill>
              <a:latin typeface="Trenda" panose="00000500000000000000" pitchFamily="50" charset="-18"/>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Tree>
    <p:extLst>
      <p:ext uri="{BB962C8B-B14F-4D97-AF65-F5344CB8AC3E}">
        <p14:creationId xmlns:p14="http://schemas.microsoft.com/office/powerpoint/2010/main" val="643089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Náležitosti souhlasu</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Název výzkumu</a:t>
            </a:r>
          </a:p>
          <a:p>
            <a:r>
              <a:rPr lang="cs-CZ" dirty="0" smtClean="0"/>
              <a:t>Řešitel, osoba i instituce</a:t>
            </a:r>
          </a:p>
          <a:p>
            <a:r>
              <a:rPr lang="cs-CZ" dirty="0" smtClean="0"/>
              <a:t>Popis výzkumu – co výzkum zkoumá</a:t>
            </a:r>
          </a:p>
          <a:p>
            <a:r>
              <a:rPr lang="cs-CZ" dirty="0" smtClean="0"/>
              <a:t>Popis účasti na výzkumu – co chceme od účastníka</a:t>
            </a:r>
          </a:p>
          <a:p>
            <a:r>
              <a:rPr lang="cs-CZ" dirty="0" smtClean="0"/>
              <a:t>Jaká data budou sbírána – jaká </a:t>
            </a:r>
            <a:r>
              <a:rPr lang="cs-CZ" dirty="0" smtClean="0"/>
              <a:t>osobní data </a:t>
            </a:r>
            <a:r>
              <a:rPr lang="cs-CZ" dirty="0" smtClean="0"/>
              <a:t>sbíráme o respondentovi, taxativní výčet</a:t>
            </a:r>
          </a:p>
          <a:p>
            <a:r>
              <a:rPr lang="cs-CZ" dirty="0" smtClean="0"/>
              <a:t>Jak s nimi bude zacházeno během výzkumu a po něm, kde budou data uložena, kdo k nim bude mít přístup </a:t>
            </a:r>
          </a:p>
          <a:p>
            <a:r>
              <a:rPr lang="cs-CZ" dirty="0"/>
              <a:t>Existuje riziko zneužití ?</a:t>
            </a:r>
          </a:p>
          <a:p>
            <a:r>
              <a:rPr lang="cs-CZ" b="1" dirty="0" smtClean="0"/>
              <a:t>Doba souhlasu – nelze nespecifikovat (</a:t>
            </a:r>
            <a:r>
              <a:rPr lang="cs-CZ" b="1" strike="sngStrike" dirty="0" smtClean="0"/>
              <a:t>neurčitá doba/nezbytně </a:t>
            </a:r>
            <a:r>
              <a:rPr lang="cs-CZ" b="1" dirty="0" smtClean="0"/>
              <a:t>nutná) </a:t>
            </a:r>
            <a:r>
              <a:rPr lang="cs-CZ" b="1" dirty="0" smtClean="0"/>
              <a:t>datum nebo </a:t>
            </a:r>
            <a:r>
              <a:rPr lang="cs-CZ" b="1" dirty="0" smtClean="0"/>
              <a:t>jasná kritéria</a:t>
            </a:r>
          </a:p>
          <a:p>
            <a:r>
              <a:rPr lang="cs-CZ" b="1" dirty="0" smtClean="0"/>
              <a:t>Definování zákonných práv</a:t>
            </a:r>
          </a:p>
          <a:p>
            <a:r>
              <a:rPr lang="cs-CZ" b="1" dirty="0" smtClean="0"/>
              <a:t>Možnosti nápravy a námitky</a:t>
            </a:r>
          </a:p>
          <a:p>
            <a:r>
              <a:rPr lang="cs-CZ" b="1" dirty="0" smtClean="0"/>
              <a:t>Kontakty na zpracovatele a pověřence </a:t>
            </a:r>
            <a:endParaRPr lang="cs-CZ" b="1" dirty="0"/>
          </a:p>
        </p:txBody>
      </p:sp>
    </p:spTree>
    <p:extLst>
      <p:ext uri="{BB962C8B-B14F-4D97-AF65-F5344CB8AC3E}">
        <p14:creationId xmlns:p14="http://schemas.microsoft.com/office/powerpoint/2010/main" val="314768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Informovaný souhlas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Podávám informaci na základě, které respondent souhlas dává</a:t>
            </a:r>
          </a:p>
          <a:p>
            <a:r>
              <a:rPr lang="cs-CZ" dirty="0" smtClean="0"/>
              <a:t>Informace může být stručná + informace vedle, nebo obšírná – nutná je jasná identifikace projektu</a:t>
            </a:r>
          </a:p>
          <a:p>
            <a:r>
              <a:rPr lang="cs-CZ" dirty="0" smtClean="0"/>
              <a:t>Osoby výzkumníků tam </a:t>
            </a:r>
            <a:r>
              <a:rPr lang="cs-CZ" dirty="0" smtClean="0"/>
              <a:t>nutně nemusí </a:t>
            </a:r>
            <a:r>
              <a:rPr lang="cs-CZ" dirty="0" smtClean="0"/>
              <a:t>být, ale můžou.</a:t>
            </a:r>
          </a:p>
          <a:p>
            <a:r>
              <a:rPr lang="cs-CZ" dirty="0" smtClean="0"/>
              <a:t>Možnost nesouhlasit s různými částmi souhlasu, více dokumentů, nebo souhlas částmi</a:t>
            </a:r>
          </a:p>
        </p:txBody>
      </p:sp>
    </p:spTree>
    <p:extLst>
      <p:ext uri="{BB962C8B-B14F-4D97-AF65-F5344CB8AC3E}">
        <p14:creationId xmlns:p14="http://schemas.microsoft.com/office/powerpoint/2010/main" val="3536243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Informovaný souhlas </a:t>
            </a:r>
            <a:r>
              <a:rPr lang="cs-CZ" dirty="0" smtClean="0"/>
              <a:t>– GDPR, právní náležitosti</a:t>
            </a:r>
            <a:endParaRPr lang="cs-CZ" dirty="0"/>
          </a:p>
        </p:txBody>
      </p:sp>
      <p:sp>
        <p:nvSpPr>
          <p:cNvPr id="3" name="Zástupný symbol pro obsah 2"/>
          <p:cNvSpPr>
            <a:spLocks noGrp="1"/>
          </p:cNvSpPr>
          <p:nvPr>
            <p:ph idx="1"/>
          </p:nvPr>
        </p:nvSpPr>
        <p:spPr/>
        <p:txBody>
          <a:bodyPr>
            <a:normAutofit fontScale="25000" lnSpcReduction="20000"/>
          </a:bodyPr>
          <a:lstStyle/>
          <a:p>
            <a:r>
              <a:rPr lang="cs-CZ" sz="4800" dirty="0"/>
              <a:t>Informace poskytované v případě, že osobní údaje jsou získány od subjektu údajů</a:t>
            </a:r>
          </a:p>
          <a:p>
            <a:r>
              <a:rPr lang="cs-CZ" sz="4800" dirty="0"/>
              <a:t>1.   Pokud se osobní údaje týkající se subjektu údajů získávají od subjektu údajů, poskytne správce v okamžiku získání osobních údajů subjektu údajů tyto informace:</a:t>
            </a:r>
          </a:p>
          <a:p>
            <a:r>
              <a:rPr lang="cs-CZ" sz="4800" dirty="0"/>
              <a:t>a)  </a:t>
            </a:r>
            <a:r>
              <a:rPr lang="cs-CZ" sz="4800" dirty="0" smtClean="0"/>
              <a:t> totožnost </a:t>
            </a:r>
            <a:r>
              <a:rPr lang="cs-CZ" sz="4800" dirty="0"/>
              <a:t>a kontaktní údaje správce a jeho případného zástupce;</a:t>
            </a:r>
          </a:p>
          <a:p>
            <a:r>
              <a:rPr lang="cs-CZ" sz="4800" dirty="0"/>
              <a:t>b)  </a:t>
            </a:r>
            <a:r>
              <a:rPr lang="cs-CZ" sz="4800" dirty="0" smtClean="0"/>
              <a:t>případně </a:t>
            </a:r>
            <a:r>
              <a:rPr lang="cs-CZ" sz="4800" dirty="0"/>
              <a:t>kontaktní údaje případného pověřence pro ochranu osobních údajů;</a:t>
            </a:r>
          </a:p>
          <a:p>
            <a:r>
              <a:rPr lang="cs-CZ" sz="4800" dirty="0"/>
              <a:t>c)  </a:t>
            </a:r>
            <a:r>
              <a:rPr lang="cs-CZ" sz="4800" dirty="0" smtClean="0"/>
              <a:t>účely </a:t>
            </a:r>
            <a:r>
              <a:rPr lang="cs-CZ" sz="4800" dirty="0"/>
              <a:t>zpracování, pro které jsou osobní údaje určeny, a právní základ pro zpracování;</a:t>
            </a:r>
          </a:p>
          <a:p>
            <a:r>
              <a:rPr lang="cs-CZ" sz="4800" dirty="0"/>
              <a:t>d) </a:t>
            </a:r>
            <a:r>
              <a:rPr lang="cs-CZ" sz="4800" dirty="0" smtClean="0"/>
              <a:t>oprávněné </a:t>
            </a:r>
            <a:r>
              <a:rPr lang="cs-CZ" sz="4800" dirty="0"/>
              <a:t>zájmy správce nebo třetí strany v případě, že je zpracování založeno na čl. 6 odst. 1 písm. f);</a:t>
            </a:r>
          </a:p>
          <a:p>
            <a:r>
              <a:rPr lang="cs-CZ" sz="4800" dirty="0"/>
              <a:t>e) </a:t>
            </a:r>
            <a:r>
              <a:rPr lang="cs-CZ" sz="4800" dirty="0" smtClean="0"/>
              <a:t>případné </a:t>
            </a:r>
            <a:r>
              <a:rPr lang="cs-CZ" sz="4800" dirty="0"/>
              <a:t>příjemce nebo kategorie příjemců osobních údajů;</a:t>
            </a:r>
          </a:p>
          <a:p>
            <a:r>
              <a:rPr lang="cs-CZ" sz="4800" dirty="0"/>
              <a:t>f)  </a:t>
            </a:r>
            <a:r>
              <a:rPr lang="cs-CZ" sz="4800" dirty="0" smtClean="0"/>
              <a:t>případný </a:t>
            </a:r>
            <a:r>
              <a:rPr lang="cs-CZ" sz="4800" dirty="0"/>
              <a:t>úmysl správce předat osobní údaje do třetí země nebo mezinárodní organizaci a existenci či neexistenci rozhodnutí Komise o odpovídající ochraně nebo, v případech předání uvedených v článcích 46 nebo 47 nebo čl. 49 odst. 1 druhém pododstavci, odkaz na vhodné záruky a prostředky k získání kopie těchto údajů nebo informace o tom, kde byly tyto údaje zpřístupněny.</a:t>
            </a:r>
          </a:p>
          <a:p>
            <a:endParaRPr lang="cs-CZ" dirty="0" smtClean="0"/>
          </a:p>
          <a:p>
            <a:endParaRPr lang="cs-CZ" dirty="0"/>
          </a:p>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46076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Informovaný souhlas - GDPR</a:t>
            </a:r>
          </a:p>
        </p:txBody>
      </p:sp>
      <p:sp>
        <p:nvSpPr>
          <p:cNvPr id="3" name="Zástupný symbol pro obsah 2"/>
          <p:cNvSpPr>
            <a:spLocks noGrp="1"/>
          </p:cNvSpPr>
          <p:nvPr>
            <p:ph idx="1"/>
          </p:nvPr>
        </p:nvSpPr>
        <p:spPr/>
        <p:txBody>
          <a:bodyPr>
            <a:normAutofit/>
          </a:bodyPr>
          <a:lstStyle/>
          <a:p>
            <a:pPr lvl="0"/>
            <a:r>
              <a:rPr lang="cs-CZ" sz="1000" dirty="0">
                <a:solidFill>
                  <a:prstClr val="black"/>
                </a:solidFill>
              </a:rPr>
              <a:t>2.   Vedle informací uvedených v odstavci 1 poskytne správce subjektu údajů v okamžiku získání osobních údajů tyto další informace, jsou-li nezbytné pro zajištění spravedlivého a transparentního zpracování:</a:t>
            </a:r>
          </a:p>
          <a:p>
            <a:pPr lvl="0"/>
            <a:r>
              <a:rPr lang="cs-CZ" sz="1000" dirty="0">
                <a:solidFill>
                  <a:prstClr val="black"/>
                </a:solidFill>
              </a:rPr>
              <a:t>a)  </a:t>
            </a:r>
            <a:r>
              <a:rPr lang="cs-CZ" sz="1000" dirty="0" smtClean="0">
                <a:solidFill>
                  <a:prstClr val="black"/>
                </a:solidFill>
              </a:rPr>
              <a:t>doba</a:t>
            </a:r>
            <a:r>
              <a:rPr lang="cs-CZ" sz="1000" dirty="0">
                <a:solidFill>
                  <a:prstClr val="black"/>
                </a:solidFill>
              </a:rPr>
              <a:t>, po kterou budou osobní údaje uloženy, nebo není-li ji možné určit, kritéria použitá pro stanovení této doby;</a:t>
            </a:r>
          </a:p>
          <a:p>
            <a:pPr lvl="0"/>
            <a:r>
              <a:rPr lang="cs-CZ" sz="1000" dirty="0">
                <a:solidFill>
                  <a:prstClr val="black"/>
                </a:solidFill>
              </a:rPr>
              <a:t>b)  </a:t>
            </a:r>
            <a:r>
              <a:rPr lang="cs-CZ" sz="1000" dirty="0" smtClean="0">
                <a:solidFill>
                  <a:prstClr val="black"/>
                </a:solidFill>
              </a:rPr>
              <a:t>existence </a:t>
            </a:r>
            <a:r>
              <a:rPr lang="cs-CZ" sz="1000" dirty="0">
                <a:solidFill>
                  <a:prstClr val="black"/>
                </a:solidFill>
              </a:rPr>
              <a:t>práva požadovat od správce přístup k osobním údajům týkajícím se subjektu údajů, jejich opravu nebo výmaz, popřípadě omezení zpracování, a vznést námitku proti zpracování, jakož i práva na přenositelnost údajů;</a:t>
            </a:r>
          </a:p>
          <a:p>
            <a:pPr lvl="0"/>
            <a:r>
              <a:rPr lang="cs-CZ" sz="1000" dirty="0" smtClean="0">
                <a:solidFill>
                  <a:prstClr val="black"/>
                </a:solidFill>
              </a:rPr>
              <a:t>c</a:t>
            </a:r>
            <a:r>
              <a:rPr lang="cs-CZ" sz="1000" dirty="0">
                <a:solidFill>
                  <a:prstClr val="black"/>
                </a:solidFill>
              </a:rPr>
              <a:t>)  </a:t>
            </a:r>
            <a:r>
              <a:rPr lang="cs-CZ" sz="1000" dirty="0" smtClean="0">
                <a:solidFill>
                  <a:prstClr val="black"/>
                </a:solidFill>
              </a:rPr>
              <a:t>pokud </a:t>
            </a:r>
            <a:r>
              <a:rPr lang="cs-CZ" sz="1000" dirty="0">
                <a:solidFill>
                  <a:prstClr val="black"/>
                </a:solidFill>
              </a:rPr>
              <a:t>je zpracování založeno na čl. 6 odst. 1 písm. a) nebo čl. 9 odst. 2 písm. a), existence práva odvolat kdykoli souhlas, aniž je tím dotčena zákonnost zpracování založeného na souhlasu před jeho odvoláním;</a:t>
            </a:r>
          </a:p>
          <a:p>
            <a:pPr lvl="0"/>
            <a:r>
              <a:rPr lang="cs-CZ" sz="1000" dirty="0">
                <a:solidFill>
                  <a:prstClr val="black"/>
                </a:solidFill>
              </a:rPr>
              <a:t>d</a:t>
            </a:r>
            <a:r>
              <a:rPr lang="cs-CZ" sz="1000" dirty="0" smtClean="0">
                <a:solidFill>
                  <a:prstClr val="black"/>
                </a:solidFill>
              </a:rPr>
              <a:t>) existence </a:t>
            </a:r>
            <a:r>
              <a:rPr lang="cs-CZ" sz="1000" dirty="0">
                <a:solidFill>
                  <a:prstClr val="black"/>
                </a:solidFill>
              </a:rPr>
              <a:t>práva podat stížnost u dozorového úřadu;</a:t>
            </a:r>
          </a:p>
          <a:p>
            <a:pPr lvl="0"/>
            <a:r>
              <a:rPr lang="cs-CZ" sz="1000" dirty="0">
                <a:solidFill>
                  <a:prstClr val="black"/>
                </a:solidFill>
              </a:rPr>
              <a:t>e) </a:t>
            </a:r>
            <a:r>
              <a:rPr lang="cs-CZ" sz="1000" dirty="0" smtClean="0">
                <a:solidFill>
                  <a:prstClr val="black"/>
                </a:solidFill>
              </a:rPr>
              <a:t> skutečnost</a:t>
            </a:r>
            <a:r>
              <a:rPr lang="cs-CZ" sz="1000" dirty="0">
                <a:solidFill>
                  <a:prstClr val="black"/>
                </a:solidFill>
              </a:rPr>
              <a:t>, zda poskytování osobních údajů je zákonným či smluvním požadavkem, nebo požadavkem, který je nutný pro uzavření smlouvy, a zda má subjekt údajů povinnost osobní údaje poskytnout, a ohledně možných důsledků neposkytnutí těchto údajů;</a:t>
            </a:r>
          </a:p>
          <a:p>
            <a:pPr lvl="0"/>
            <a:r>
              <a:rPr lang="cs-CZ" sz="1000" dirty="0" smtClean="0">
                <a:solidFill>
                  <a:prstClr val="black"/>
                </a:solidFill>
              </a:rPr>
              <a:t>f) skutečnost</a:t>
            </a:r>
            <a:r>
              <a:rPr lang="cs-CZ" sz="1000" dirty="0">
                <a:solidFill>
                  <a:prstClr val="black"/>
                </a:solidFill>
              </a:rPr>
              <a:t>, že dochází k automatizovanému rozhodování, včetně profilování, uvedenému v čl. 22 odst. 1 a 4, a přinejmenším v těchto případech smysluplné informace týkající se použitého postupu, jakož i významu a předpokládaných důsledků takového zpracování pro subjekt údajů.</a:t>
            </a:r>
          </a:p>
          <a:p>
            <a:pPr lvl="0"/>
            <a:r>
              <a:rPr lang="cs-CZ" sz="1000" dirty="0">
                <a:solidFill>
                  <a:prstClr val="black"/>
                </a:solidFill>
              </a:rPr>
              <a:t>3.   Pokud správce hodlá osobní údaje dále zpracovávat pro jiný účel, než je účel, pro který byly shromážděny, poskytne subjektu údajů ještě před uvedeným dalším zpracováním informace o tomto jiném účelu a příslušné další informace uvedené v odstavci 2.</a:t>
            </a:r>
          </a:p>
          <a:p>
            <a:endParaRPr lang="cs-CZ" dirty="0"/>
          </a:p>
        </p:txBody>
      </p:sp>
    </p:spTree>
    <p:extLst>
      <p:ext uri="{BB962C8B-B14F-4D97-AF65-F5344CB8AC3E}">
        <p14:creationId xmlns:p14="http://schemas.microsoft.com/office/powerpoint/2010/main" val="2812445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
        <p:nvSpPr>
          <p:cNvPr id="7" name="Nadpis 1"/>
          <p:cNvSpPr txBox="1">
            <a:spLocks/>
          </p:cNvSpPr>
          <p:nvPr/>
        </p:nvSpPr>
        <p:spPr>
          <a:xfrm>
            <a:off x="1169627" y="2400875"/>
            <a:ext cx="8236084" cy="13281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cs-CZ" sz="4600" b="1" dirty="0" smtClean="0">
                <a:solidFill>
                  <a:srgbClr val="00B388"/>
                </a:solidFill>
                <a:latin typeface="Trenda Bold" panose="00000800000000000000" pitchFamily="50" charset="-18"/>
              </a:rPr>
              <a:t>Děkuji</a:t>
            </a:r>
            <a:endParaRPr lang="cs-CZ" sz="4600" b="1" dirty="0">
              <a:solidFill>
                <a:srgbClr val="00B388"/>
              </a:solidFill>
              <a:latin typeface="Trenda Bold" panose="00000800000000000000" pitchFamily="50" charset="-18"/>
            </a:endParaRPr>
          </a:p>
          <a:p>
            <a:pPr>
              <a:lnSpc>
                <a:spcPct val="100000"/>
              </a:lnSpc>
            </a:pPr>
            <a:r>
              <a:rPr lang="cs-CZ" sz="4600" b="1" dirty="0" smtClean="0">
                <a:solidFill>
                  <a:srgbClr val="001543"/>
                </a:solidFill>
                <a:latin typeface="Trenda Bold" panose="00000800000000000000" pitchFamily="50" charset="-18"/>
              </a:rPr>
              <a:t>Za pozornost</a:t>
            </a:r>
            <a:endParaRPr lang="cs-CZ" sz="4600" b="1" dirty="0">
              <a:solidFill>
                <a:srgbClr val="001543"/>
              </a:solidFill>
              <a:latin typeface="Trenda Bold" panose="00000800000000000000" pitchFamily="50" charset="-18"/>
            </a:endParaRPr>
          </a:p>
        </p:txBody>
      </p:sp>
      <p:cxnSp>
        <p:nvCxnSpPr>
          <p:cNvPr id="8" name="Přímá spojnice 7"/>
          <p:cNvCxnSpPr/>
          <p:nvPr/>
        </p:nvCxnSpPr>
        <p:spPr>
          <a:xfrm flipV="1">
            <a:off x="643467" y="3863171"/>
            <a:ext cx="6620933" cy="8438"/>
          </a:xfrm>
          <a:prstGeom prst="line">
            <a:avLst/>
          </a:prstGeom>
          <a:ln>
            <a:solidFill>
              <a:srgbClr val="00B388"/>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643467" y="2266478"/>
            <a:ext cx="6620933" cy="275"/>
          </a:xfrm>
          <a:prstGeom prst="line">
            <a:avLst/>
          </a:prstGeom>
          <a:ln w="57150">
            <a:solidFill>
              <a:srgbClr val="00B388"/>
            </a:solidFill>
          </a:ln>
        </p:spPr>
        <p:style>
          <a:lnRef idx="1">
            <a:schemeClr val="accent1"/>
          </a:lnRef>
          <a:fillRef idx="0">
            <a:schemeClr val="accent1"/>
          </a:fillRef>
          <a:effectRef idx="0">
            <a:schemeClr val="accent1"/>
          </a:effectRef>
          <a:fontRef idx="minor">
            <a:schemeClr val="tx1"/>
          </a:fontRef>
        </p:style>
      </p:cxnSp>
      <p:sp>
        <p:nvSpPr>
          <p:cNvPr id="2" name="TextovéPole 1"/>
          <p:cNvSpPr txBox="1"/>
          <p:nvPr/>
        </p:nvSpPr>
        <p:spPr>
          <a:xfrm>
            <a:off x="1169627" y="4005732"/>
            <a:ext cx="5795377" cy="461665"/>
          </a:xfrm>
          <a:prstGeom prst="rect">
            <a:avLst/>
          </a:prstGeom>
          <a:noFill/>
        </p:spPr>
        <p:txBody>
          <a:bodyPr wrap="square" rtlCol="0">
            <a:spAutoFit/>
          </a:bodyPr>
          <a:lstStyle/>
          <a:p>
            <a:r>
              <a:rPr lang="cs-CZ" sz="2400" dirty="0" smtClean="0">
                <a:latin typeface="Trenda" panose="00000500000000000000" pitchFamily="50" charset="-18"/>
              </a:rPr>
              <a:t>tomas.cizek@soc.cas.cz</a:t>
            </a:r>
            <a:endParaRPr lang="cs-CZ" sz="2400" dirty="0">
              <a:latin typeface="Trenda" panose="00000500000000000000" pitchFamily="50" charset="-18"/>
            </a:endParaRPr>
          </a:p>
        </p:txBody>
      </p:sp>
    </p:spTree>
    <p:extLst>
      <p:ext uri="{BB962C8B-B14F-4D97-AF65-F5344CB8AC3E}">
        <p14:creationId xmlns:p14="http://schemas.microsoft.com/office/powerpoint/2010/main" val="11838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
        <p:nvSpPr>
          <p:cNvPr id="7" name="Nadpis 1"/>
          <p:cNvSpPr txBox="1">
            <a:spLocks/>
          </p:cNvSpPr>
          <p:nvPr/>
        </p:nvSpPr>
        <p:spPr>
          <a:xfrm>
            <a:off x="1169627" y="2211993"/>
            <a:ext cx="8236084" cy="13281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b="1" dirty="0" smtClean="0">
                <a:solidFill>
                  <a:srgbClr val="001543"/>
                </a:solidFill>
                <a:latin typeface="Trenda Bold" panose="00000800000000000000" pitchFamily="50" charset="-18"/>
              </a:rPr>
              <a:t>Historie</a:t>
            </a:r>
            <a:endParaRPr lang="cs-CZ" b="1" dirty="0">
              <a:solidFill>
                <a:srgbClr val="001543"/>
              </a:solidFill>
              <a:latin typeface="Trenda Bold" panose="00000800000000000000" pitchFamily="50" charset="-18"/>
            </a:endParaRPr>
          </a:p>
        </p:txBody>
      </p:sp>
      <p:cxnSp>
        <p:nvCxnSpPr>
          <p:cNvPr id="8" name="Přímá spojnice 7"/>
          <p:cNvCxnSpPr/>
          <p:nvPr/>
        </p:nvCxnSpPr>
        <p:spPr>
          <a:xfrm flipV="1">
            <a:off x="643467" y="3335925"/>
            <a:ext cx="6620933" cy="8438"/>
          </a:xfrm>
          <a:prstGeom prst="line">
            <a:avLst/>
          </a:prstGeom>
          <a:ln>
            <a:solidFill>
              <a:srgbClr val="00B388"/>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643467" y="2266478"/>
            <a:ext cx="6620933" cy="275"/>
          </a:xfrm>
          <a:prstGeom prst="line">
            <a:avLst/>
          </a:prstGeom>
          <a:ln w="57150">
            <a:solidFill>
              <a:srgbClr val="00B3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36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Etika vědy </a:t>
            </a:r>
            <a:endParaRPr lang="cs-CZ" dirty="0"/>
          </a:p>
        </p:txBody>
      </p:sp>
      <p:sp>
        <p:nvSpPr>
          <p:cNvPr id="6" name="Zástupný symbol pro obsah 5"/>
          <p:cNvSpPr>
            <a:spLocks noGrp="1"/>
          </p:cNvSpPr>
          <p:nvPr>
            <p:ph idx="1"/>
          </p:nvPr>
        </p:nvSpPr>
        <p:spPr>
          <a:xfrm>
            <a:off x="995820" y="1409179"/>
            <a:ext cx="10357980" cy="4767784"/>
          </a:xfrm>
        </p:spPr>
        <p:txBody>
          <a:bodyPr/>
          <a:lstStyle/>
          <a:p>
            <a:pPr>
              <a:buFontTx/>
              <a:buChar char="-"/>
            </a:pPr>
            <a:r>
              <a:rPr lang="cs-CZ" dirty="0" smtClean="0"/>
              <a:t>Etické otázky jsou svázány s vývojem vědy od počátků</a:t>
            </a:r>
          </a:p>
          <a:p>
            <a:pPr>
              <a:buFontTx/>
              <a:buChar char="-"/>
            </a:pPr>
            <a:r>
              <a:rPr lang="cs-CZ" dirty="0" smtClean="0"/>
              <a:t>Formalizované dokumenty vznikají po druhé světové válce jako důsledek masivního zneužití vědy v době války </a:t>
            </a:r>
          </a:p>
          <a:p>
            <a:pPr>
              <a:buFontTx/>
              <a:buChar char="-"/>
            </a:pPr>
            <a:r>
              <a:rPr lang="cs-CZ" dirty="0" smtClean="0"/>
              <a:t>Další rozvoj od 60. let</a:t>
            </a:r>
          </a:p>
          <a:p>
            <a:pPr marL="0" indent="0">
              <a:buNone/>
            </a:pPr>
            <a:r>
              <a:rPr lang="cs-CZ" dirty="0" smtClean="0"/>
              <a:t> -týká se </a:t>
            </a:r>
            <a:r>
              <a:rPr lang="cs-CZ" dirty="0" smtClean="0"/>
              <a:t>ale hlavně lékařského </a:t>
            </a:r>
            <a:r>
              <a:rPr lang="cs-CZ" dirty="0" smtClean="0"/>
              <a:t>výzkumu</a:t>
            </a:r>
          </a:p>
          <a:p>
            <a:pPr marL="0" indent="0">
              <a:buNone/>
            </a:pPr>
            <a:endParaRPr lang="cs-CZ" dirty="0"/>
          </a:p>
        </p:txBody>
      </p:sp>
    </p:spTree>
    <p:extLst>
      <p:ext uri="{BB962C8B-B14F-4D97-AF65-F5344CB8AC3E}">
        <p14:creationId xmlns:p14="http://schemas.microsoft.com/office/powerpoint/2010/main" val="305631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Norimberský kodex 1947</a:t>
            </a:r>
            <a:endParaRPr lang="cs-CZ" dirty="0"/>
          </a:p>
        </p:txBody>
      </p:sp>
      <p:sp>
        <p:nvSpPr>
          <p:cNvPr id="3" name="Zástupný symbol pro obsah 2"/>
          <p:cNvSpPr>
            <a:spLocks noGrp="1"/>
          </p:cNvSpPr>
          <p:nvPr>
            <p:ph idx="1"/>
          </p:nvPr>
        </p:nvSpPr>
        <p:spPr/>
        <p:txBody>
          <a:bodyPr/>
          <a:lstStyle/>
          <a:p>
            <a:r>
              <a:rPr lang="cs-CZ" dirty="0" smtClean="0"/>
              <a:t>10 bodů</a:t>
            </a:r>
          </a:p>
          <a:p>
            <a:r>
              <a:rPr lang="cs-CZ" dirty="0" smtClean="0"/>
              <a:t>Pozor  na „neautorizované české překlady“</a:t>
            </a:r>
          </a:p>
          <a:p>
            <a:r>
              <a:rPr lang="cs-CZ" dirty="0"/>
              <a:t>https://media.tghn.org/medialibrary/2011/04/BMJ_No_7070_Volume_313_The_Nuremberg_Code.pdf</a:t>
            </a:r>
            <a:endParaRPr lang="cs-CZ" dirty="0" smtClean="0"/>
          </a:p>
          <a:p>
            <a:endParaRPr lang="cs-CZ" dirty="0" smtClean="0"/>
          </a:p>
          <a:p>
            <a:endParaRPr lang="cs-CZ" dirty="0"/>
          </a:p>
        </p:txBody>
      </p:sp>
    </p:spTree>
    <p:extLst>
      <p:ext uri="{BB962C8B-B14F-4D97-AF65-F5344CB8AC3E}">
        <p14:creationId xmlns:p14="http://schemas.microsoft.com/office/powerpoint/2010/main" val="423321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Informovaný souhlas - NK</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a:t>The voluntary consent of the human subject is absolutely essential. This means that the person involved should have legal capacity to give consent; should be so situated as to be able to exercise free power of choice, without the intervention of any element of force, fraud, deceit, duress, over-reaching, or other ulterior form of constraint or coercion; and should have sufficient knowledge and comprehension of the elements of the subject matter involved as to enable him to make an understanding and enlightened decision. This latter element requires that before the acceptance of an affirmative decision by the experimental subject there should be made known to him the nature, duration, and purpose of the experiment; the method and means by which it is to be conducted; all inconveniences and hazards reasonable to be expected; and the effects upon his health or person which may possibly come from his participation in the experiment. The duty and responsibility for ascertaining the quality of the consent rests upon each individual who initiates, directs or engages in the experiment. It is a personal duty and responsibility which may not be delegated to another with impunity.</a:t>
            </a:r>
            <a:endParaRPr lang="cs-CZ" dirty="0"/>
          </a:p>
        </p:txBody>
      </p:sp>
    </p:spTree>
    <p:extLst>
      <p:ext uri="{BB962C8B-B14F-4D97-AF65-F5344CB8AC3E}">
        <p14:creationId xmlns:p14="http://schemas.microsoft.com/office/powerpoint/2010/main" val="113633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Belmontská</a:t>
            </a:r>
            <a:r>
              <a:rPr lang="cs-CZ" dirty="0"/>
              <a:t> zpráva</a:t>
            </a:r>
          </a:p>
        </p:txBody>
      </p:sp>
      <p:sp>
        <p:nvSpPr>
          <p:cNvPr id="3" name="Zástupný symbol pro obsah 2"/>
          <p:cNvSpPr>
            <a:spLocks noGrp="1"/>
          </p:cNvSpPr>
          <p:nvPr>
            <p:ph idx="1"/>
          </p:nvPr>
        </p:nvSpPr>
        <p:spPr/>
        <p:txBody>
          <a:bodyPr>
            <a:normAutofit fontScale="92500" lnSpcReduction="10000"/>
          </a:bodyPr>
          <a:lstStyle/>
          <a:p>
            <a:r>
              <a:rPr lang="cs-CZ" dirty="0" smtClean="0"/>
              <a:t>Vydána v roce 1978</a:t>
            </a:r>
          </a:p>
          <a:p>
            <a:r>
              <a:rPr lang="cs-CZ" dirty="0" smtClean="0"/>
              <a:t>Úcta k člověku a důstojnost</a:t>
            </a:r>
          </a:p>
          <a:p>
            <a:r>
              <a:rPr lang="cs-CZ" dirty="0" smtClean="0"/>
              <a:t>Výzkum nesmí škodit a musí být prospěšný</a:t>
            </a:r>
          </a:p>
          <a:p>
            <a:r>
              <a:rPr lang="cs-CZ" dirty="0" smtClean="0"/>
              <a:t>Výzkum musí být spravedlivý, subjekt výzkumu musí být informovaný, data jsou </a:t>
            </a:r>
            <a:r>
              <a:rPr lang="cs-CZ" dirty="0" smtClean="0"/>
              <a:t>důvěrná</a:t>
            </a:r>
          </a:p>
          <a:p>
            <a:r>
              <a:rPr lang="cs-CZ" dirty="0"/>
              <a:t>https://www.hhs.gov/ohrp/regulations-and-policy/belmont-report/index.html</a:t>
            </a:r>
            <a:endParaRPr lang="cs-CZ" dirty="0" smtClean="0"/>
          </a:p>
          <a:p>
            <a:endParaRPr lang="cs-CZ" dirty="0"/>
          </a:p>
        </p:txBody>
      </p:sp>
    </p:spTree>
    <p:extLst>
      <p:ext uri="{BB962C8B-B14F-4D97-AF65-F5344CB8AC3E}">
        <p14:creationId xmlns:p14="http://schemas.microsoft.com/office/powerpoint/2010/main" val="3170051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dokumenty – lékařský výzkum</a:t>
            </a:r>
            <a:endParaRPr lang="cs-CZ" dirty="0"/>
          </a:p>
        </p:txBody>
      </p:sp>
      <p:sp>
        <p:nvSpPr>
          <p:cNvPr id="3" name="Zástupný symbol pro obsah 2"/>
          <p:cNvSpPr>
            <a:spLocks noGrp="1"/>
          </p:cNvSpPr>
          <p:nvPr>
            <p:ph idx="1"/>
          </p:nvPr>
        </p:nvSpPr>
        <p:spPr/>
        <p:txBody>
          <a:bodyPr/>
          <a:lstStyle/>
          <a:p>
            <a:r>
              <a:rPr lang="cs-CZ" dirty="0" smtClean="0"/>
              <a:t>Ženevská konvence 1948</a:t>
            </a:r>
          </a:p>
          <a:p>
            <a:r>
              <a:rPr lang="cs-CZ" dirty="0"/>
              <a:t>Mezinárodní kodex lékařské </a:t>
            </a:r>
            <a:r>
              <a:rPr lang="cs-CZ" dirty="0" smtClean="0"/>
              <a:t>etiky 1949</a:t>
            </a:r>
          </a:p>
          <a:p>
            <a:r>
              <a:rPr lang="cs-CZ" dirty="0" smtClean="0"/>
              <a:t>Helsinská deklarace 1964 – zavedení etických komisí</a:t>
            </a:r>
          </a:p>
          <a:p>
            <a:r>
              <a:rPr lang="cs-CZ" dirty="0"/>
              <a:t>Úmluva o lidských právech a </a:t>
            </a:r>
            <a:r>
              <a:rPr lang="cs-CZ" dirty="0" smtClean="0"/>
              <a:t>biomedicíně </a:t>
            </a:r>
            <a:r>
              <a:rPr lang="cs-CZ" dirty="0"/>
              <a:t>– </a:t>
            </a:r>
            <a:r>
              <a:rPr lang="cs-CZ" dirty="0" smtClean="0"/>
              <a:t>1997</a:t>
            </a:r>
          </a:p>
          <a:p>
            <a:r>
              <a:rPr lang="cs-CZ" dirty="0" smtClean="0"/>
              <a:t>V sociálních vědách velké zpoždění</a:t>
            </a:r>
          </a:p>
          <a:p>
            <a:endParaRPr lang="cs-CZ" dirty="0"/>
          </a:p>
        </p:txBody>
      </p:sp>
    </p:spTree>
    <p:extLst>
      <p:ext uri="{BB962C8B-B14F-4D97-AF65-F5344CB8AC3E}">
        <p14:creationId xmlns:p14="http://schemas.microsoft.com/office/powerpoint/2010/main" val="2982642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32332" y="230188"/>
            <a:ext cx="1303507" cy="508856"/>
          </a:xfrm>
          <a:prstGeom prst="rect">
            <a:avLst/>
          </a:prstGeom>
        </p:spPr>
      </p:pic>
      <p:pic>
        <p:nvPicPr>
          <p:cNvPr id="6" name="Obrázek 5"/>
          <p:cNvPicPr/>
          <p:nvPr/>
        </p:nvPicPr>
        <p:blipFill>
          <a:blip r:embed="rId3">
            <a:extLst>
              <a:ext uri="{28A0092B-C50C-407E-A947-70E740481C1C}">
                <a14:useLocalDpi xmlns:a14="http://schemas.microsoft.com/office/drawing/2010/main" val="0"/>
              </a:ext>
            </a:extLst>
          </a:blip>
          <a:stretch>
            <a:fillRect/>
          </a:stretch>
        </p:blipFill>
        <p:spPr>
          <a:xfrm>
            <a:off x="9573360" y="1690688"/>
            <a:ext cx="2476500" cy="6346190"/>
          </a:xfrm>
          <a:prstGeom prst="rect">
            <a:avLst/>
          </a:prstGeom>
        </p:spPr>
      </p:pic>
      <p:sp>
        <p:nvSpPr>
          <p:cNvPr id="7" name="Nadpis 1"/>
          <p:cNvSpPr txBox="1">
            <a:spLocks/>
          </p:cNvSpPr>
          <p:nvPr/>
        </p:nvSpPr>
        <p:spPr>
          <a:xfrm>
            <a:off x="1169627" y="2211993"/>
            <a:ext cx="8236084" cy="13281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b="1" dirty="0" smtClean="0">
                <a:solidFill>
                  <a:srgbClr val="001543"/>
                </a:solidFill>
                <a:latin typeface="Trenda Bold" panose="00000800000000000000" pitchFamily="50" charset="-18"/>
              </a:rPr>
              <a:t>Etické kodexy</a:t>
            </a:r>
            <a:endParaRPr lang="cs-CZ" b="1" dirty="0">
              <a:solidFill>
                <a:srgbClr val="001543"/>
              </a:solidFill>
              <a:latin typeface="Trenda Bold" panose="00000800000000000000" pitchFamily="50" charset="-18"/>
            </a:endParaRPr>
          </a:p>
        </p:txBody>
      </p:sp>
      <p:cxnSp>
        <p:nvCxnSpPr>
          <p:cNvPr id="8" name="Přímá spojnice 7"/>
          <p:cNvCxnSpPr/>
          <p:nvPr/>
        </p:nvCxnSpPr>
        <p:spPr>
          <a:xfrm flipV="1">
            <a:off x="643467" y="3335925"/>
            <a:ext cx="6620933" cy="8438"/>
          </a:xfrm>
          <a:prstGeom prst="line">
            <a:avLst/>
          </a:prstGeom>
          <a:ln>
            <a:solidFill>
              <a:srgbClr val="00B388"/>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643467" y="2266478"/>
            <a:ext cx="6620933" cy="275"/>
          </a:xfrm>
          <a:prstGeom prst="line">
            <a:avLst/>
          </a:prstGeom>
          <a:ln w="57150">
            <a:solidFill>
              <a:srgbClr val="00B3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9102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TotalTime>
  <Words>1944</Words>
  <Application>Microsoft Office PowerPoint</Application>
  <PresentationFormat>Širokoúhlá obrazovka</PresentationFormat>
  <Paragraphs>124</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Trenda</vt:lpstr>
      <vt:lpstr>Trenda Bold</vt:lpstr>
      <vt:lpstr>Motiv Office</vt:lpstr>
      <vt:lpstr>Etika a ochrana osobních údajů v sociálněvědním výzkumu</vt:lpstr>
      <vt:lpstr>Etika a legislativa</vt:lpstr>
      <vt:lpstr>Prezentace aplikace PowerPoint</vt:lpstr>
      <vt:lpstr>Etika vědy </vt:lpstr>
      <vt:lpstr>Norimberský kodex 1947</vt:lpstr>
      <vt:lpstr>Informovaný souhlas - NK</vt:lpstr>
      <vt:lpstr>Belmontská zpráva</vt:lpstr>
      <vt:lpstr>Další dokumenty – lékařský výzkum</vt:lpstr>
      <vt:lpstr>Prezentace aplikace PowerPoint</vt:lpstr>
      <vt:lpstr>International sociological association</vt:lpstr>
      <vt:lpstr>Různé druhy etických kodexů</vt:lpstr>
      <vt:lpstr>Etické kodexy v ČR</vt:lpstr>
      <vt:lpstr>Etické kodexy v ČR - ČSS</vt:lpstr>
      <vt:lpstr>Etické kodexy v ČR – ICC/ESOMAR</vt:lpstr>
      <vt:lpstr>Prezentace aplikace PowerPoint</vt:lpstr>
      <vt:lpstr>Právní normy - UOOU</vt:lpstr>
      <vt:lpstr>Definice osobních údajů</vt:lpstr>
      <vt:lpstr>GDPR a zákon  </vt:lpstr>
      <vt:lpstr>Zpracování zvláštních kategorií osobních údajů – článek 9</vt:lpstr>
      <vt:lpstr>Náležitosti souhlasu</vt:lpstr>
      <vt:lpstr>Informovaný souhlas</vt:lpstr>
      <vt:lpstr>Informovaný souhlas – GDPR, právní náležitosti</vt:lpstr>
      <vt:lpstr>Informovaný souhlas - GDPR</vt:lpstr>
      <vt:lpstr>Prezentace aplikace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Sociálněvědní data k tématu pandemie v Česku a na Slovensku</dc:title>
  <dc:creator>Ilona Trtíková</dc:creator>
  <cp:lastModifiedBy>Tomáš Čížek</cp:lastModifiedBy>
  <cp:revision>78</cp:revision>
  <dcterms:created xsi:type="dcterms:W3CDTF">2021-11-28T18:46:49Z</dcterms:created>
  <dcterms:modified xsi:type="dcterms:W3CDTF">2022-12-01T10:53:16Z</dcterms:modified>
</cp:coreProperties>
</file>